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1"/>
  </p:sldMasterIdLst>
  <p:notesMasterIdLst>
    <p:notesMasterId r:id="rId20"/>
  </p:notesMasterIdLst>
  <p:handoutMasterIdLst>
    <p:handoutMasterId r:id="rId21"/>
  </p:handoutMasterIdLst>
  <p:sldIdLst>
    <p:sldId id="256" r:id="rId2"/>
    <p:sldId id="257" r:id="rId3"/>
    <p:sldId id="258" r:id="rId4"/>
    <p:sldId id="259" r:id="rId5"/>
    <p:sldId id="264" r:id="rId6"/>
    <p:sldId id="266" r:id="rId7"/>
    <p:sldId id="260" r:id="rId8"/>
    <p:sldId id="272" r:id="rId9"/>
    <p:sldId id="273" r:id="rId10"/>
    <p:sldId id="274" r:id="rId11"/>
    <p:sldId id="275" r:id="rId12"/>
    <p:sldId id="270" r:id="rId13"/>
    <p:sldId id="276" r:id="rId14"/>
    <p:sldId id="277" r:id="rId15"/>
    <p:sldId id="278" r:id="rId16"/>
    <p:sldId id="262" r:id="rId17"/>
    <p:sldId id="271" r:id="rId18"/>
    <p:sldId id="263"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Tahoma"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Tahoma"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Tahoma"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Tahoma" pitchFamily="34" charset="0"/>
        <a:ea typeface="MS PGothic" pitchFamily="34" charset="-128"/>
        <a:cs typeface="+mn-cs"/>
      </a:defRPr>
    </a:lvl5pPr>
    <a:lvl6pPr marL="2286000" algn="l" defTabSz="914400" rtl="0" eaLnBrk="1" latinLnBrk="0" hangingPunct="1">
      <a:defRPr kern="1200">
        <a:solidFill>
          <a:schemeClr val="tx1"/>
        </a:solidFill>
        <a:latin typeface="Tahoma" pitchFamily="34" charset="0"/>
        <a:ea typeface="MS PGothic" pitchFamily="34" charset="-128"/>
        <a:cs typeface="+mn-cs"/>
      </a:defRPr>
    </a:lvl6pPr>
    <a:lvl7pPr marL="2743200" algn="l" defTabSz="914400" rtl="0" eaLnBrk="1" latinLnBrk="0" hangingPunct="1">
      <a:defRPr kern="1200">
        <a:solidFill>
          <a:schemeClr val="tx1"/>
        </a:solidFill>
        <a:latin typeface="Tahoma" pitchFamily="34" charset="0"/>
        <a:ea typeface="MS PGothic" pitchFamily="34" charset="-128"/>
        <a:cs typeface="+mn-cs"/>
      </a:defRPr>
    </a:lvl7pPr>
    <a:lvl8pPr marL="3200400" algn="l" defTabSz="914400" rtl="0" eaLnBrk="1" latinLnBrk="0" hangingPunct="1">
      <a:defRPr kern="1200">
        <a:solidFill>
          <a:schemeClr val="tx1"/>
        </a:solidFill>
        <a:latin typeface="Tahoma" pitchFamily="34" charset="0"/>
        <a:ea typeface="MS PGothic" pitchFamily="34" charset="-128"/>
        <a:cs typeface="+mn-cs"/>
      </a:defRPr>
    </a:lvl8pPr>
    <a:lvl9pPr marL="3657600" algn="l" defTabSz="914400" rtl="0" eaLnBrk="1" latinLnBrk="0" hangingPunct="1">
      <a:defRPr kern="1200">
        <a:solidFill>
          <a:schemeClr val="tx1"/>
        </a:solidFill>
        <a:latin typeface="Tahoma"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08B8"/>
    <a:srgbClr val="0060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3784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44035" name="Rectangle 3"/>
          <p:cNvSpPr>
            <a:spLocks noGrp="1" noChangeArrowheads="1"/>
          </p:cNvSpPr>
          <p:nvPr>
            <p:ph type="dt" sz="quarter" idx="1"/>
          </p:nvPr>
        </p:nvSpPr>
        <p:spPr bwMode="auto">
          <a:xfrm>
            <a:off x="3970938" y="0"/>
            <a:ext cx="303784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mn-cs"/>
              </a:defRPr>
            </a:lvl1pPr>
          </a:lstStyle>
          <a:p>
            <a:pPr>
              <a:defRPr/>
            </a:pPr>
            <a:endParaRPr lang="en-US"/>
          </a:p>
        </p:txBody>
      </p:sp>
      <p:sp>
        <p:nvSpPr>
          <p:cNvPr id="44036" name="Rectangle 4"/>
          <p:cNvSpPr>
            <a:spLocks noGrp="1" noChangeArrowheads="1"/>
          </p:cNvSpPr>
          <p:nvPr>
            <p:ph type="ftr" sz="quarter" idx="2"/>
          </p:nvPr>
        </p:nvSpPr>
        <p:spPr bwMode="auto">
          <a:xfrm>
            <a:off x="0" y="8829675"/>
            <a:ext cx="303784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44037" name="Rectangle 5"/>
          <p:cNvSpPr>
            <a:spLocks noGrp="1" noChangeArrowheads="1"/>
          </p:cNvSpPr>
          <p:nvPr>
            <p:ph type="sldNum" sz="quarter" idx="3"/>
          </p:nvPr>
        </p:nvSpPr>
        <p:spPr bwMode="auto">
          <a:xfrm>
            <a:off x="3970938" y="8829675"/>
            <a:ext cx="303784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pitchFamily="34" charset="0"/>
              </a:defRPr>
            </a:lvl1pPr>
          </a:lstStyle>
          <a:p>
            <a:pPr>
              <a:defRPr/>
            </a:pPr>
            <a:fld id="{FC6DB195-DEBE-48D7-A4DA-DED9E9C3D774}" type="slidenum">
              <a:rPr lang="en-US"/>
              <a:pPr>
                <a:defRPr/>
              </a:pPr>
              <a:t>‹#›</a:t>
            </a:fld>
            <a:endParaRPr lang="en-US"/>
          </a:p>
        </p:txBody>
      </p:sp>
    </p:spTree>
    <p:extLst>
      <p:ext uri="{BB962C8B-B14F-4D97-AF65-F5344CB8AC3E}">
        <p14:creationId xmlns:p14="http://schemas.microsoft.com/office/powerpoint/2010/main" val="236878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3784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46083" name="Rectangle 3"/>
          <p:cNvSpPr>
            <a:spLocks noGrp="1" noChangeArrowheads="1"/>
          </p:cNvSpPr>
          <p:nvPr>
            <p:ph type="dt" idx="1"/>
          </p:nvPr>
        </p:nvSpPr>
        <p:spPr bwMode="auto">
          <a:xfrm>
            <a:off x="3970938" y="0"/>
            <a:ext cx="3037840" cy="46513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701040" y="4416426"/>
            <a:ext cx="5608320" cy="418306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6086" name="Rectangle 6"/>
          <p:cNvSpPr>
            <a:spLocks noGrp="1" noChangeArrowheads="1"/>
          </p:cNvSpPr>
          <p:nvPr>
            <p:ph type="ftr" sz="quarter" idx="4"/>
          </p:nvPr>
        </p:nvSpPr>
        <p:spPr bwMode="auto">
          <a:xfrm>
            <a:off x="0" y="8829675"/>
            <a:ext cx="303784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46087" name="Rectangle 7"/>
          <p:cNvSpPr>
            <a:spLocks noGrp="1" noChangeArrowheads="1"/>
          </p:cNvSpPr>
          <p:nvPr>
            <p:ph type="sldNum" sz="quarter" idx="5"/>
          </p:nvPr>
        </p:nvSpPr>
        <p:spPr bwMode="auto">
          <a:xfrm>
            <a:off x="3970938" y="8829675"/>
            <a:ext cx="3037840" cy="46513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atin typeface="Arial" pitchFamily="34" charset="0"/>
              </a:defRPr>
            </a:lvl1pPr>
          </a:lstStyle>
          <a:p>
            <a:pPr>
              <a:defRPr/>
            </a:pPr>
            <a:fld id="{02279F51-F0D5-48DF-B90B-536D8CB142CD}" type="slidenum">
              <a:rPr lang="en-US"/>
              <a:pPr>
                <a:defRPr/>
              </a:pPr>
              <a:t>‹#›</a:t>
            </a:fld>
            <a:endParaRPr lang="en-US"/>
          </a:p>
        </p:txBody>
      </p:sp>
    </p:spTree>
    <p:extLst>
      <p:ext uri="{BB962C8B-B14F-4D97-AF65-F5344CB8AC3E}">
        <p14:creationId xmlns:p14="http://schemas.microsoft.com/office/powerpoint/2010/main" val="17139349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0D35A1A0-63C3-43DB-8C1D-7617C378B8B7}" type="slidenum">
              <a:rPr lang="en-US"/>
              <a:pPr/>
              <a:t>1</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878467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5:notes"/>
          <p:cNvSpPr txBox="1">
            <a:spLocks noGrp="1"/>
          </p:cNvSpPr>
          <p:nvPr>
            <p:ph type="body" idx="1"/>
          </p:nvPr>
        </p:nvSpPr>
        <p:spPr>
          <a:xfrm>
            <a:off x="701675" y="4416425"/>
            <a:ext cx="5607050" cy="41830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5371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16:notes"/>
          <p:cNvSpPr txBox="1">
            <a:spLocks noGrp="1"/>
          </p:cNvSpPr>
          <p:nvPr>
            <p:ph type="body" idx="1"/>
          </p:nvPr>
        </p:nvSpPr>
        <p:spPr>
          <a:xfrm>
            <a:off x="701675" y="4416425"/>
            <a:ext cx="5607050" cy="41830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3" name="Google Shape;213;p1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9107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changes</a:t>
            </a:r>
            <a:endParaRPr lang="en-US" dirty="0"/>
          </a:p>
        </p:txBody>
      </p:sp>
      <p:sp>
        <p:nvSpPr>
          <p:cNvPr id="4" name="Slide Number Placeholder 3"/>
          <p:cNvSpPr>
            <a:spLocks noGrp="1"/>
          </p:cNvSpPr>
          <p:nvPr>
            <p:ph type="sldNum" sz="quarter" idx="10"/>
          </p:nvPr>
        </p:nvSpPr>
        <p:spPr/>
        <p:txBody>
          <a:bodyPr/>
          <a:lstStyle/>
          <a:p>
            <a:pPr>
              <a:defRPr/>
            </a:pPr>
            <a:fld id="{02279F51-F0D5-48DF-B90B-536D8CB142CD}" type="slidenum">
              <a:rPr lang="en-US" smtClean="0"/>
              <a:pPr>
                <a:defRPr/>
              </a:pPr>
              <a:t>16</a:t>
            </a:fld>
            <a:endParaRPr lang="en-US"/>
          </a:p>
        </p:txBody>
      </p:sp>
    </p:spTree>
    <p:extLst>
      <p:ext uri="{BB962C8B-B14F-4D97-AF65-F5344CB8AC3E}">
        <p14:creationId xmlns:p14="http://schemas.microsoft.com/office/powerpoint/2010/main" val="1307541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a:t>
            </a:r>
            <a:endParaRPr lang="en-US" dirty="0"/>
          </a:p>
        </p:txBody>
      </p:sp>
      <p:sp>
        <p:nvSpPr>
          <p:cNvPr id="4" name="Slide Number Placeholder 3"/>
          <p:cNvSpPr>
            <a:spLocks noGrp="1"/>
          </p:cNvSpPr>
          <p:nvPr>
            <p:ph type="sldNum" sz="quarter" idx="10"/>
          </p:nvPr>
        </p:nvSpPr>
        <p:spPr/>
        <p:txBody>
          <a:bodyPr/>
          <a:lstStyle/>
          <a:p>
            <a:pPr>
              <a:defRPr/>
            </a:pPr>
            <a:fld id="{02279F51-F0D5-48DF-B90B-536D8CB142CD}" type="slidenum">
              <a:rPr lang="en-US" smtClean="0"/>
              <a:pPr>
                <a:defRPr/>
              </a:pPr>
              <a:t>2</a:t>
            </a:fld>
            <a:endParaRPr lang="en-US"/>
          </a:p>
        </p:txBody>
      </p:sp>
    </p:spTree>
    <p:extLst>
      <p:ext uri="{BB962C8B-B14F-4D97-AF65-F5344CB8AC3E}">
        <p14:creationId xmlns:p14="http://schemas.microsoft.com/office/powerpoint/2010/main" val="2019142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changes</a:t>
            </a:r>
            <a:endParaRPr lang="en-US" dirty="0"/>
          </a:p>
        </p:txBody>
      </p:sp>
      <p:sp>
        <p:nvSpPr>
          <p:cNvPr id="4" name="Slide Number Placeholder 3"/>
          <p:cNvSpPr>
            <a:spLocks noGrp="1"/>
          </p:cNvSpPr>
          <p:nvPr>
            <p:ph type="sldNum" sz="quarter" idx="10"/>
          </p:nvPr>
        </p:nvSpPr>
        <p:spPr/>
        <p:txBody>
          <a:bodyPr/>
          <a:lstStyle/>
          <a:p>
            <a:pPr>
              <a:defRPr/>
            </a:pPr>
            <a:fld id="{02279F51-F0D5-48DF-B90B-536D8CB142CD}" type="slidenum">
              <a:rPr lang="en-US" smtClean="0"/>
              <a:pPr>
                <a:defRPr/>
              </a:pPr>
              <a:t>7</a:t>
            </a:fld>
            <a:endParaRPr lang="en-US"/>
          </a:p>
        </p:txBody>
      </p:sp>
    </p:spTree>
    <p:extLst>
      <p:ext uri="{BB962C8B-B14F-4D97-AF65-F5344CB8AC3E}">
        <p14:creationId xmlns:p14="http://schemas.microsoft.com/office/powerpoint/2010/main" val="2041731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96686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4210852b7f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4210852b7f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g4210852b7f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extLst>
      <p:ext uri="{BB962C8B-B14F-4D97-AF65-F5344CB8AC3E}">
        <p14:creationId xmlns:p14="http://schemas.microsoft.com/office/powerpoint/2010/main" val="2550340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1086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4210852b7f_0_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4210852b7f_0_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g4210852b7f_0_7: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extLst>
      <p:ext uri="{BB962C8B-B14F-4D97-AF65-F5344CB8AC3E}">
        <p14:creationId xmlns:p14="http://schemas.microsoft.com/office/powerpoint/2010/main" val="3719417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Changes on this slide</a:t>
            </a:r>
          </a:p>
          <a:p>
            <a:endParaRPr lang="en-US" dirty="0"/>
          </a:p>
        </p:txBody>
      </p:sp>
      <p:sp>
        <p:nvSpPr>
          <p:cNvPr id="4" name="Slide Number Placeholder 3"/>
          <p:cNvSpPr>
            <a:spLocks noGrp="1"/>
          </p:cNvSpPr>
          <p:nvPr>
            <p:ph type="sldNum" sz="quarter" idx="10"/>
          </p:nvPr>
        </p:nvSpPr>
        <p:spPr/>
        <p:txBody>
          <a:bodyPr/>
          <a:lstStyle/>
          <a:p>
            <a:pPr>
              <a:defRPr/>
            </a:pPr>
            <a:fld id="{02279F51-F0D5-48DF-B90B-536D8CB142CD}" type="slidenum">
              <a:rPr lang="en-US" smtClean="0"/>
              <a:pPr>
                <a:defRPr/>
              </a:pPr>
              <a:t>12</a:t>
            </a:fld>
            <a:endParaRPr lang="en-US"/>
          </a:p>
        </p:txBody>
      </p:sp>
    </p:spTree>
    <p:extLst>
      <p:ext uri="{BB962C8B-B14F-4D97-AF65-F5344CB8AC3E}">
        <p14:creationId xmlns:p14="http://schemas.microsoft.com/office/powerpoint/2010/main" val="2003253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4:notes"/>
          <p:cNvSpPr txBox="1">
            <a:spLocks noGrp="1"/>
          </p:cNvSpPr>
          <p:nvPr>
            <p:ph type="body" idx="1"/>
          </p:nvPr>
        </p:nvSpPr>
        <p:spPr>
          <a:xfrm>
            <a:off x="701675" y="4416425"/>
            <a:ext cx="5607050" cy="4183063"/>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4045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p:spPr>
            <p:txBody>
              <a:bodyPr wrap="none" anchor="ctr"/>
              <a:lstStyle/>
              <a:p>
                <a:endParaRPr lang="en-US"/>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endParaRPr lang="en-US"/>
            </a:p>
          </p:txBody>
        </p:sp>
      </p:grpSp>
      <p:sp>
        <p:nvSpPr>
          <p:cNvPr id="41996"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41997" name="Rectangle 13"/>
          <p:cNvSpPr>
            <a:spLocks noGrp="1" noChangeArrowheads="1"/>
          </p:cNvSpPr>
          <p:nvPr>
            <p:ph type="subTitle" idx="1"/>
          </p:nvPr>
        </p:nvSpPr>
        <p:spPr>
          <a:xfrm>
            <a:off x="1371600" y="3886200"/>
            <a:ext cx="6400800" cy="1752600"/>
          </a:xfrm>
        </p:spPr>
        <p:txBody>
          <a:bodyPr/>
          <a:lstStyle>
            <a:lvl1pPr marL="0" indent="0" algn="ctr">
              <a:buFont typeface="Wingdings" charset="0"/>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a:t>RCS Title I Department 2011-2012</a:t>
            </a:r>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2286F758-250F-4423-8176-8C20320CBEC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RCS Title I Department 2011-2012</a:t>
            </a:r>
          </a:p>
        </p:txBody>
      </p:sp>
      <p:sp>
        <p:nvSpPr>
          <p:cNvPr id="6" name="Rectangle 13"/>
          <p:cNvSpPr>
            <a:spLocks noGrp="1" noChangeArrowheads="1"/>
          </p:cNvSpPr>
          <p:nvPr>
            <p:ph type="sldNum" sz="quarter" idx="12"/>
          </p:nvPr>
        </p:nvSpPr>
        <p:spPr>
          <a:ln/>
        </p:spPr>
        <p:txBody>
          <a:bodyPr/>
          <a:lstStyle>
            <a:lvl1pPr>
              <a:defRPr/>
            </a:lvl1pPr>
          </a:lstStyle>
          <a:p>
            <a:pPr>
              <a:defRPr/>
            </a:pPr>
            <a:fld id="{C112B74D-DC46-4762-8FA1-1F96A799D80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RCS Title I Department 2011-2012</a:t>
            </a:r>
          </a:p>
        </p:txBody>
      </p:sp>
      <p:sp>
        <p:nvSpPr>
          <p:cNvPr id="6" name="Rectangle 13"/>
          <p:cNvSpPr>
            <a:spLocks noGrp="1" noChangeArrowheads="1"/>
          </p:cNvSpPr>
          <p:nvPr>
            <p:ph type="sldNum" sz="quarter" idx="12"/>
          </p:nvPr>
        </p:nvSpPr>
        <p:spPr>
          <a:ln/>
        </p:spPr>
        <p:txBody>
          <a:bodyPr/>
          <a:lstStyle>
            <a:lvl1pPr>
              <a:defRPr/>
            </a:lvl1pPr>
          </a:lstStyle>
          <a:p>
            <a:pPr>
              <a:defRPr/>
            </a:pPr>
            <a:fld id="{32032102-33DF-40C1-AB56-EBB5206D188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RCS Title I Department 2011-2012</a:t>
            </a:r>
          </a:p>
        </p:txBody>
      </p:sp>
      <p:sp>
        <p:nvSpPr>
          <p:cNvPr id="6" name="Rectangle 13"/>
          <p:cNvSpPr>
            <a:spLocks noGrp="1" noChangeArrowheads="1"/>
          </p:cNvSpPr>
          <p:nvPr>
            <p:ph type="sldNum" sz="quarter" idx="12"/>
          </p:nvPr>
        </p:nvSpPr>
        <p:spPr>
          <a:ln/>
        </p:spPr>
        <p:txBody>
          <a:bodyPr/>
          <a:lstStyle>
            <a:lvl1pPr>
              <a:defRPr/>
            </a:lvl1pPr>
          </a:lstStyle>
          <a:p>
            <a:pPr>
              <a:defRPr/>
            </a:pPr>
            <a:fld id="{A4ED0DB1-40FC-4D53-8548-BA5BB299C88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RCS Title I Department 2011-2012</a:t>
            </a:r>
          </a:p>
        </p:txBody>
      </p:sp>
      <p:sp>
        <p:nvSpPr>
          <p:cNvPr id="6" name="Rectangle 13"/>
          <p:cNvSpPr>
            <a:spLocks noGrp="1" noChangeArrowheads="1"/>
          </p:cNvSpPr>
          <p:nvPr>
            <p:ph type="sldNum" sz="quarter" idx="12"/>
          </p:nvPr>
        </p:nvSpPr>
        <p:spPr>
          <a:ln/>
        </p:spPr>
        <p:txBody>
          <a:bodyPr/>
          <a:lstStyle>
            <a:lvl1pPr>
              <a:defRPr/>
            </a:lvl1pPr>
          </a:lstStyle>
          <a:p>
            <a:pPr>
              <a:defRPr/>
            </a:pPr>
            <a:fld id="{4BB43DC4-E3B5-4C78-ADAE-D844A138787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RCS Title I Department 2011-2012</a:t>
            </a:r>
          </a:p>
        </p:txBody>
      </p:sp>
      <p:sp>
        <p:nvSpPr>
          <p:cNvPr id="7" name="Rectangle 13"/>
          <p:cNvSpPr>
            <a:spLocks noGrp="1" noChangeArrowheads="1"/>
          </p:cNvSpPr>
          <p:nvPr>
            <p:ph type="sldNum" sz="quarter" idx="12"/>
          </p:nvPr>
        </p:nvSpPr>
        <p:spPr>
          <a:ln/>
        </p:spPr>
        <p:txBody>
          <a:bodyPr/>
          <a:lstStyle>
            <a:lvl1pPr>
              <a:defRPr/>
            </a:lvl1pPr>
          </a:lstStyle>
          <a:p>
            <a:pPr>
              <a:defRPr/>
            </a:pPr>
            <a:fld id="{82C2FF7D-FB8B-421D-9761-5F8FA0C16D4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RCS Title I Department 2011-2012</a:t>
            </a:r>
          </a:p>
        </p:txBody>
      </p:sp>
      <p:sp>
        <p:nvSpPr>
          <p:cNvPr id="9" name="Rectangle 13"/>
          <p:cNvSpPr>
            <a:spLocks noGrp="1" noChangeArrowheads="1"/>
          </p:cNvSpPr>
          <p:nvPr>
            <p:ph type="sldNum" sz="quarter" idx="12"/>
          </p:nvPr>
        </p:nvSpPr>
        <p:spPr>
          <a:ln/>
        </p:spPr>
        <p:txBody>
          <a:bodyPr/>
          <a:lstStyle>
            <a:lvl1pPr>
              <a:defRPr/>
            </a:lvl1pPr>
          </a:lstStyle>
          <a:p>
            <a:pPr>
              <a:defRPr/>
            </a:pPr>
            <a:fld id="{D3BAC9D4-FCFD-4E0F-ADC5-E509B936C76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RCS Title I Department 2011-2012</a:t>
            </a:r>
          </a:p>
        </p:txBody>
      </p:sp>
      <p:sp>
        <p:nvSpPr>
          <p:cNvPr id="5" name="Rectangle 13"/>
          <p:cNvSpPr>
            <a:spLocks noGrp="1" noChangeArrowheads="1"/>
          </p:cNvSpPr>
          <p:nvPr>
            <p:ph type="sldNum" sz="quarter" idx="12"/>
          </p:nvPr>
        </p:nvSpPr>
        <p:spPr>
          <a:ln/>
        </p:spPr>
        <p:txBody>
          <a:bodyPr/>
          <a:lstStyle>
            <a:lvl1pPr>
              <a:defRPr/>
            </a:lvl1pPr>
          </a:lstStyle>
          <a:p>
            <a:pPr>
              <a:defRPr/>
            </a:pPr>
            <a:fld id="{3A69F2D2-D3D7-40EA-B951-248AF0A853F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RCS Title I Department 2011-2012</a:t>
            </a:r>
          </a:p>
        </p:txBody>
      </p:sp>
      <p:sp>
        <p:nvSpPr>
          <p:cNvPr id="4" name="Rectangle 13"/>
          <p:cNvSpPr>
            <a:spLocks noGrp="1" noChangeArrowheads="1"/>
          </p:cNvSpPr>
          <p:nvPr>
            <p:ph type="sldNum" sz="quarter" idx="12"/>
          </p:nvPr>
        </p:nvSpPr>
        <p:spPr>
          <a:ln/>
        </p:spPr>
        <p:txBody>
          <a:bodyPr/>
          <a:lstStyle>
            <a:lvl1pPr>
              <a:defRPr/>
            </a:lvl1pPr>
          </a:lstStyle>
          <a:p>
            <a:pPr>
              <a:defRPr/>
            </a:pPr>
            <a:fld id="{A6FB9ACB-9227-4490-AABB-7AE22AAF7A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RCS Title I Department 2011-2012</a:t>
            </a:r>
          </a:p>
        </p:txBody>
      </p:sp>
      <p:sp>
        <p:nvSpPr>
          <p:cNvPr id="7" name="Rectangle 13"/>
          <p:cNvSpPr>
            <a:spLocks noGrp="1" noChangeArrowheads="1"/>
          </p:cNvSpPr>
          <p:nvPr>
            <p:ph type="sldNum" sz="quarter" idx="12"/>
          </p:nvPr>
        </p:nvSpPr>
        <p:spPr>
          <a:ln/>
        </p:spPr>
        <p:txBody>
          <a:bodyPr/>
          <a:lstStyle>
            <a:lvl1pPr>
              <a:defRPr/>
            </a:lvl1pPr>
          </a:lstStyle>
          <a:p>
            <a:pPr>
              <a:defRPr/>
            </a:pPr>
            <a:fld id="{E9865653-CFAC-498A-95DE-B3AC889312B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RCS Title I Department 2011-2012</a:t>
            </a:r>
          </a:p>
        </p:txBody>
      </p:sp>
      <p:sp>
        <p:nvSpPr>
          <p:cNvPr id="7" name="Rectangle 13"/>
          <p:cNvSpPr>
            <a:spLocks noGrp="1" noChangeArrowheads="1"/>
          </p:cNvSpPr>
          <p:nvPr>
            <p:ph type="sldNum" sz="quarter" idx="12"/>
          </p:nvPr>
        </p:nvSpPr>
        <p:spPr>
          <a:ln/>
        </p:spPr>
        <p:txBody>
          <a:bodyPr/>
          <a:lstStyle>
            <a:lvl1pPr>
              <a:defRPr/>
            </a:lvl1pPr>
          </a:lstStyle>
          <a:p>
            <a:pPr>
              <a:defRPr/>
            </a:pPr>
            <a:fld id="{117C953A-3F52-43AE-B321-40B54543494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71" name="Rectangle 11"/>
          <p:cNvSpPr>
            <a:spLocks noGrp="1" noChangeArrowheads="1"/>
          </p:cNvSpPr>
          <p:nvPr>
            <p:ph type="dt" sz="half" idx="2"/>
          </p:nvPr>
        </p:nvSpPr>
        <p:spPr bwMode="auto">
          <a:xfrm>
            <a:off x="11620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400">
                <a:latin typeface="Tahoma" charset="0"/>
                <a:ea typeface="ＭＳ Ｐゴシック" charset="0"/>
                <a:cs typeface="+mn-cs"/>
              </a:defRPr>
            </a:lvl1pPr>
          </a:lstStyle>
          <a:p>
            <a:pPr>
              <a:defRPr/>
            </a:pPr>
            <a:endParaRPr lang="en-US"/>
          </a:p>
        </p:txBody>
      </p:sp>
      <p:sp>
        <p:nvSpPr>
          <p:cNvPr id="40972" name="Rectangle 12"/>
          <p:cNvSpPr>
            <a:spLocks noGrp="1" noChangeArrowheads="1"/>
          </p:cNvSpPr>
          <p:nvPr>
            <p:ph type="ftr" sz="quarter" idx="3"/>
          </p:nvPr>
        </p:nvSpPr>
        <p:spPr bwMode="auto">
          <a:xfrm>
            <a:off x="3657600" y="6243638"/>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400">
                <a:latin typeface="Tahoma" charset="0"/>
                <a:ea typeface="ＭＳ Ｐゴシック" charset="0"/>
                <a:cs typeface="+mn-cs"/>
              </a:defRPr>
            </a:lvl1pPr>
          </a:lstStyle>
          <a:p>
            <a:pPr>
              <a:defRPr/>
            </a:pPr>
            <a:r>
              <a:rPr lang="en-US"/>
              <a:t>RCS Title I Department 2011-2012</a:t>
            </a:r>
          </a:p>
        </p:txBody>
      </p:sp>
      <p:sp>
        <p:nvSpPr>
          <p:cNvPr id="40973" name="Rectangle 13"/>
          <p:cNvSpPr>
            <a:spLocks noGrp="1" noChangeArrowheads="1"/>
          </p:cNvSpPr>
          <p:nvPr>
            <p:ph type="sldNum" sz="quarter" idx="4"/>
          </p:nvPr>
        </p:nvSpPr>
        <p:spPr bwMode="auto">
          <a:xfrm>
            <a:off x="7042150" y="6243638"/>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ABD351A2-1EFA-4F89-ABC6-2E52E318BC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hf sldNum="0" hdr="0" dt="0"/>
  <p:txStyles>
    <p:titleStyle>
      <a:lvl1pPr algn="l" rtl="0" eaLnBrk="0" fontAlgn="base" hangingPunct="0">
        <a:spcBef>
          <a:spcPct val="0"/>
        </a:spcBef>
        <a:spcAft>
          <a:spcPct val="0"/>
        </a:spcAft>
        <a:defRPr sz="4400">
          <a:solidFill>
            <a:schemeClr val="tx2"/>
          </a:solidFill>
          <a:latin typeface="+mj-lt"/>
          <a:ea typeface="MS PGothic" pitchFamily="34" charset="-128"/>
          <a:cs typeface="MS PGothic" charset="0"/>
        </a:defRPr>
      </a:lvl1pPr>
      <a:lvl2pPr algn="l" rtl="0" eaLnBrk="0" fontAlgn="base" hangingPunct="0">
        <a:spcBef>
          <a:spcPct val="0"/>
        </a:spcBef>
        <a:spcAft>
          <a:spcPct val="0"/>
        </a:spcAft>
        <a:defRPr sz="4400">
          <a:solidFill>
            <a:schemeClr val="tx2"/>
          </a:solidFill>
          <a:latin typeface="Tahoma" charset="0"/>
          <a:ea typeface="MS PGothic" pitchFamily="34" charset="-128"/>
          <a:cs typeface="MS PGothic" charset="0"/>
        </a:defRPr>
      </a:lvl2pPr>
      <a:lvl3pPr algn="l" rtl="0" eaLnBrk="0" fontAlgn="base" hangingPunct="0">
        <a:spcBef>
          <a:spcPct val="0"/>
        </a:spcBef>
        <a:spcAft>
          <a:spcPct val="0"/>
        </a:spcAft>
        <a:defRPr sz="4400">
          <a:solidFill>
            <a:schemeClr val="tx2"/>
          </a:solidFill>
          <a:latin typeface="Tahoma" charset="0"/>
          <a:ea typeface="MS PGothic" pitchFamily="34" charset="-128"/>
          <a:cs typeface="MS PGothic" charset="0"/>
        </a:defRPr>
      </a:lvl3pPr>
      <a:lvl4pPr algn="l" rtl="0" eaLnBrk="0" fontAlgn="base" hangingPunct="0">
        <a:spcBef>
          <a:spcPct val="0"/>
        </a:spcBef>
        <a:spcAft>
          <a:spcPct val="0"/>
        </a:spcAft>
        <a:defRPr sz="4400">
          <a:solidFill>
            <a:schemeClr val="tx2"/>
          </a:solidFill>
          <a:latin typeface="Tahoma" charset="0"/>
          <a:ea typeface="MS PGothic" pitchFamily="34" charset="-128"/>
          <a:cs typeface="MS PGothic" charset="0"/>
        </a:defRPr>
      </a:lvl4pPr>
      <a:lvl5pPr algn="l" rtl="0" eaLnBrk="0" fontAlgn="base" hangingPunct="0">
        <a:spcBef>
          <a:spcPct val="0"/>
        </a:spcBef>
        <a:spcAft>
          <a:spcPct val="0"/>
        </a:spcAft>
        <a:defRPr sz="4400">
          <a:solidFill>
            <a:schemeClr val="tx2"/>
          </a:solidFill>
          <a:latin typeface="Tahoma" charset="0"/>
          <a:ea typeface="MS PGothic" pitchFamily="34" charset="-128"/>
          <a:cs typeface="MS PGothic" charset="0"/>
        </a:defRPr>
      </a:lvl5pPr>
      <a:lvl6pPr marL="457200" algn="l" rtl="0" fontAlgn="base">
        <a:spcBef>
          <a:spcPct val="0"/>
        </a:spcBef>
        <a:spcAft>
          <a:spcPct val="0"/>
        </a:spcAft>
        <a:defRPr sz="4400">
          <a:solidFill>
            <a:schemeClr val="tx2"/>
          </a:solidFill>
          <a:latin typeface="Tahoma" charset="0"/>
          <a:ea typeface="ＭＳ Ｐゴシック" charset="0"/>
        </a:defRPr>
      </a:lvl6pPr>
      <a:lvl7pPr marL="914400" algn="l" rtl="0" fontAlgn="base">
        <a:spcBef>
          <a:spcPct val="0"/>
        </a:spcBef>
        <a:spcAft>
          <a:spcPct val="0"/>
        </a:spcAft>
        <a:defRPr sz="4400">
          <a:solidFill>
            <a:schemeClr val="tx2"/>
          </a:solidFill>
          <a:latin typeface="Tahoma" charset="0"/>
          <a:ea typeface="ＭＳ Ｐゴシック" charset="0"/>
        </a:defRPr>
      </a:lvl7pPr>
      <a:lvl8pPr marL="1371600" algn="l" rtl="0" fontAlgn="base">
        <a:spcBef>
          <a:spcPct val="0"/>
        </a:spcBef>
        <a:spcAft>
          <a:spcPct val="0"/>
        </a:spcAft>
        <a:defRPr sz="4400">
          <a:solidFill>
            <a:schemeClr val="tx2"/>
          </a:solidFill>
          <a:latin typeface="Tahoma" charset="0"/>
          <a:ea typeface="ＭＳ Ｐゴシック" charset="0"/>
        </a:defRPr>
      </a:lvl8pPr>
      <a:lvl9pPr marL="1828800" algn="l" rtl="0" fontAlgn="base">
        <a:spcBef>
          <a:spcPct val="0"/>
        </a:spcBef>
        <a:spcAft>
          <a:spcPct val="0"/>
        </a:spcAft>
        <a:defRPr sz="4400">
          <a:solidFill>
            <a:schemeClr val="tx2"/>
          </a:solidFill>
          <a:latin typeface="Tahoma" charset="0"/>
          <a:ea typeface="ＭＳ Ｐゴシック"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charset="0"/>
        <a:buChar char="n"/>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indistar.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mailto:ctuft@asheboro.k12.nc.us" TargetMode="External"/><Relationship Id="rId2" Type="http://schemas.openxmlformats.org/officeDocument/2006/relationships/hyperlink" Target="mailto:Pcrooks@asheboro.k12.nc.us" TargetMode="External"/><Relationship Id="rId1" Type="http://schemas.openxmlformats.org/officeDocument/2006/relationships/slideLayout" Target="../slideLayouts/slideLayout2.xml"/><Relationship Id="rId5" Type="http://schemas.openxmlformats.org/officeDocument/2006/relationships/hyperlink" Target="mailto:jbeard@asheboro.k12.nc.us" TargetMode="External"/><Relationship Id="rId4" Type="http://schemas.openxmlformats.org/officeDocument/2006/relationships/hyperlink" Target="mailto:marellano@asheboro.k12.nc.u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0" y="152400"/>
            <a:ext cx="9144000" cy="5334000"/>
          </a:xfrm>
        </p:spPr>
        <p:txBody>
          <a:bodyPr/>
          <a:lstStyle/>
          <a:p>
            <a:pPr algn="ctr" eaLnBrk="1" hangingPunct="1"/>
            <a:r>
              <a:rPr lang="en-US" sz="4000" dirty="0" smtClean="0">
                <a:latin typeface="Geneva" charset="0"/>
              </a:rPr>
              <a:t>Welcome to </a:t>
            </a:r>
            <a:r>
              <a:rPr lang="en-US" sz="4000" dirty="0" smtClean="0">
                <a:solidFill>
                  <a:schemeClr val="tx1"/>
                </a:solidFill>
                <a:latin typeface="Geneva" charset="0"/>
              </a:rPr>
              <a:t>(</a:t>
            </a:r>
            <a:r>
              <a:rPr lang="es-ES" sz="4000" dirty="0" smtClean="0">
                <a:solidFill>
                  <a:schemeClr val="tx1"/>
                </a:solidFill>
                <a:latin typeface="Geneva" charset="0"/>
              </a:rPr>
              <a:t>Bienvenidos</a:t>
            </a:r>
            <a:r>
              <a:rPr lang="en-US" sz="4000" dirty="0" smtClean="0">
                <a:solidFill>
                  <a:schemeClr val="tx1"/>
                </a:solidFill>
                <a:latin typeface="Geneva" charset="0"/>
              </a:rPr>
              <a:t> a)</a:t>
            </a:r>
            <a:r>
              <a:rPr lang="en-US" sz="4000" dirty="0" smtClean="0">
                <a:latin typeface="Geneva" charset="0"/>
              </a:rPr>
              <a:t/>
            </a:r>
            <a:br>
              <a:rPr lang="en-US" sz="4000" dirty="0" smtClean="0">
                <a:latin typeface="Geneva" charset="0"/>
              </a:rPr>
            </a:br>
            <a:r>
              <a:rPr lang="en-US" sz="4000" dirty="0" smtClean="0">
                <a:latin typeface="Geneva" charset="0"/>
              </a:rPr>
              <a:t>Balfour</a:t>
            </a:r>
            <a:r>
              <a:rPr lang="en-US" altLang="ja-JP" sz="3600" dirty="0" smtClean="0">
                <a:latin typeface="Geneva" charset="0"/>
              </a:rPr>
              <a:t/>
            </a:r>
            <a:br>
              <a:rPr lang="en-US" altLang="ja-JP" sz="3600" dirty="0" smtClean="0">
                <a:latin typeface="Geneva" charset="0"/>
              </a:rPr>
            </a:br>
            <a:r>
              <a:rPr lang="en-US" altLang="ja-JP" sz="3200" dirty="0" smtClean="0">
                <a:latin typeface="Geneva" charset="0"/>
              </a:rPr>
              <a:t>Annual Public Meeting</a:t>
            </a:r>
            <a:r>
              <a:rPr lang="en-US" altLang="ja-JP" sz="3200" dirty="0" smtClean="0">
                <a:solidFill>
                  <a:srgbClr val="000000"/>
                </a:solidFill>
                <a:latin typeface="Geneva" charset="0"/>
              </a:rPr>
              <a:t>(</a:t>
            </a:r>
            <a:r>
              <a:rPr lang="es-ES" altLang="ja-JP" sz="3200" dirty="0" smtClean="0">
                <a:solidFill>
                  <a:srgbClr val="000000"/>
                </a:solidFill>
                <a:latin typeface="Geneva" charset="0"/>
              </a:rPr>
              <a:t>Reunión Anual Pública</a:t>
            </a:r>
            <a:r>
              <a:rPr lang="en-US" altLang="ja-JP" sz="3200" dirty="0" smtClean="0">
                <a:solidFill>
                  <a:srgbClr val="000000"/>
                </a:solidFill>
                <a:latin typeface="Geneva" charset="0"/>
              </a:rPr>
              <a:t>)</a:t>
            </a:r>
            <a:r>
              <a:rPr lang="en-US" altLang="ja-JP" sz="3200" dirty="0" smtClean="0">
                <a:latin typeface="Geneva" charset="0"/>
              </a:rPr>
              <a:t/>
            </a:r>
            <a:br>
              <a:rPr lang="en-US" altLang="ja-JP" sz="3200" dirty="0" smtClean="0">
                <a:latin typeface="Geneva" charset="0"/>
              </a:rPr>
            </a:br>
            <a:r>
              <a:rPr lang="en-US" altLang="ja-JP" sz="3200" dirty="0" smtClean="0">
                <a:latin typeface="Geneva" charset="0"/>
              </a:rPr>
              <a:t> &amp;</a:t>
            </a:r>
            <a:br>
              <a:rPr lang="en-US" altLang="ja-JP" sz="3200" dirty="0" smtClean="0">
                <a:latin typeface="Geneva" charset="0"/>
              </a:rPr>
            </a:br>
            <a:r>
              <a:rPr lang="en-US" altLang="ja-JP" sz="3200" dirty="0" smtClean="0">
                <a:latin typeface="Geneva" charset="0"/>
              </a:rPr>
              <a:t>Open House </a:t>
            </a:r>
            <a:r>
              <a:rPr lang="en-US" altLang="ja-JP" sz="3200" dirty="0" smtClean="0">
                <a:solidFill>
                  <a:srgbClr val="000000"/>
                </a:solidFill>
                <a:latin typeface="Geneva" charset="0"/>
              </a:rPr>
              <a:t>(</a:t>
            </a:r>
            <a:r>
              <a:rPr lang="es-ES" altLang="ja-JP" sz="3200" dirty="0" smtClean="0">
                <a:solidFill>
                  <a:srgbClr val="000000"/>
                </a:solidFill>
                <a:latin typeface="Geneva" charset="0"/>
              </a:rPr>
              <a:t>Apertura Escolar</a:t>
            </a:r>
            <a:r>
              <a:rPr lang="en-US" altLang="ja-JP" sz="3200" dirty="0" smtClean="0">
                <a:latin typeface="Geneva" charset="0"/>
              </a:rPr>
              <a:t>)</a:t>
            </a:r>
            <a:r>
              <a:rPr lang="en-US" altLang="ja-JP" sz="3600" dirty="0" smtClean="0"/>
              <a:t/>
            </a:r>
            <a:br>
              <a:rPr lang="en-US" altLang="ja-JP" sz="3600" dirty="0" smtClean="0"/>
            </a:br>
            <a:endParaRPr lang="en-US"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pic>
        <p:nvPicPr>
          <p:cNvPr id="124" name="Google Shape;124;p18"/>
          <p:cNvPicPr preferRelativeResize="0"/>
          <p:nvPr/>
        </p:nvPicPr>
        <p:blipFill rotWithShape="1">
          <a:blip r:embed="rId3">
            <a:alphaModFix/>
          </a:blip>
          <a:srcRect/>
          <a:stretch/>
        </p:blipFill>
        <p:spPr>
          <a:xfrm>
            <a:off x="6629400" y="5943600"/>
            <a:ext cx="1769517" cy="681287"/>
          </a:xfrm>
          <a:prstGeom prst="rect">
            <a:avLst/>
          </a:prstGeom>
          <a:noFill/>
          <a:ln>
            <a:noFill/>
          </a:ln>
        </p:spPr>
      </p:pic>
      <p:sp>
        <p:nvSpPr>
          <p:cNvPr id="125" name="Google Shape;125;p18"/>
          <p:cNvSpPr txBox="1">
            <a:spLocks noGrp="1"/>
          </p:cNvSpPr>
          <p:nvPr>
            <p:ph type="title"/>
          </p:nvPr>
        </p:nvSpPr>
        <p:spPr>
          <a:prstGeom prst="rect">
            <a:avLst/>
          </a:prstGeom>
          <a:noFill/>
          <a:ln>
            <a:noFill/>
          </a:ln>
        </p:spPr>
        <p:txBody>
          <a:bodyPr spcFirstLastPara="1" vert="horz" wrap="square" lIns="68569" tIns="34275" rIns="68569" bIns="34275" numCol="1" anchor="ctr" anchorCtr="0" compatLnSpc="1">
            <a:prstTxWarp prst="textNoShape">
              <a:avLst/>
            </a:prstTxWarp>
            <a:noAutofit/>
          </a:bodyPr>
          <a:lstStyle/>
          <a:p>
            <a:pPr algn="ctr">
              <a:lnSpc>
                <a:spcPct val="90000"/>
              </a:lnSpc>
              <a:spcBef>
                <a:spcPts val="0"/>
              </a:spcBef>
              <a:spcAft>
                <a:spcPts val="0"/>
              </a:spcAft>
              <a:buClr>
                <a:schemeClr val="dk1"/>
              </a:buClr>
              <a:buSzPts val="4400"/>
            </a:pPr>
            <a:r>
              <a:rPr lang="en-US" sz="3300" dirty="0">
                <a:solidFill>
                  <a:schemeClr val="dk1"/>
                </a:solidFill>
                <a:latin typeface="Calibri"/>
                <a:ea typeface="Calibri"/>
                <a:cs typeface="Calibri"/>
                <a:sym typeface="Calibri"/>
              </a:rPr>
              <a:t>Continuous Improvement </a:t>
            </a:r>
            <a:r>
              <a:rPr lang="en-US" sz="3300" dirty="0" smtClean="0">
                <a:solidFill>
                  <a:schemeClr val="dk1"/>
                </a:solidFill>
                <a:latin typeface="Calibri"/>
                <a:ea typeface="Calibri"/>
                <a:cs typeface="Calibri"/>
                <a:sym typeface="Calibri"/>
              </a:rPr>
              <a:t>Plan</a:t>
            </a:r>
            <a:br>
              <a:rPr lang="en-US" sz="3300" dirty="0" smtClean="0">
                <a:solidFill>
                  <a:schemeClr val="dk1"/>
                </a:solidFill>
                <a:latin typeface="Calibri"/>
                <a:ea typeface="Calibri"/>
                <a:cs typeface="Calibri"/>
                <a:sym typeface="Calibri"/>
              </a:rPr>
            </a:br>
            <a:r>
              <a:rPr lang="en-US" sz="3300" dirty="0" err="1" smtClean="0">
                <a:solidFill>
                  <a:schemeClr val="dk1"/>
                </a:solidFill>
                <a:latin typeface="Calibri"/>
                <a:ea typeface="Calibri"/>
                <a:cs typeface="Calibri"/>
                <a:sym typeface="Calibri"/>
              </a:rPr>
              <a:t>Plan</a:t>
            </a:r>
            <a:r>
              <a:rPr lang="en-US" sz="3300" dirty="0" smtClean="0">
                <a:solidFill>
                  <a:schemeClr val="dk1"/>
                </a:solidFill>
                <a:latin typeface="Calibri"/>
                <a:ea typeface="Calibri"/>
                <a:cs typeface="Calibri"/>
                <a:sym typeface="Calibri"/>
              </a:rPr>
              <a:t> de </a:t>
            </a:r>
            <a:r>
              <a:rPr lang="en-US" sz="3300" dirty="0" err="1" smtClean="0">
                <a:solidFill>
                  <a:schemeClr val="dk1"/>
                </a:solidFill>
                <a:latin typeface="Calibri"/>
                <a:ea typeface="Calibri"/>
                <a:cs typeface="Calibri"/>
                <a:sym typeface="Calibri"/>
              </a:rPr>
              <a:t>Mejora</a:t>
            </a:r>
            <a:r>
              <a:rPr lang="en-US" sz="3300" dirty="0" smtClean="0">
                <a:solidFill>
                  <a:schemeClr val="dk1"/>
                </a:solidFill>
                <a:latin typeface="Calibri"/>
                <a:ea typeface="Calibri"/>
                <a:cs typeface="Calibri"/>
                <a:sym typeface="Calibri"/>
              </a:rPr>
              <a:t> Continua</a:t>
            </a:r>
            <a:endParaRPr sz="3300" dirty="0">
              <a:solidFill>
                <a:schemeClr val="dk1"/>
              </a:solidFill>
              <a:latin typeface="Calibri"/>
              <a:ea typeface="Calibri"/>
              <a:cs typeface="Calibri"/>
              <a:sym typeface="Calibri"/>
            </a:endParaRPr>
          </a:p>
        </p:txBody>
      </p:sp>
      <p:sp>
        <p:nvSpPr>
          <p:cNvPr id="126" name="Google Shape;126;p18"/>
          <p:cNvSpPr txBox="1">
            <a:spLocks noGrp="1"/>
          </p:cNvSpPr>
          <p:nvPr>
            <p:ph sz="half" idx="1"/>
          </p:nvPr>
        </p:nvSpPr>
        <p:spPr>
          <a:prstGeom prst="rect">
            <a:avLst/>
          </a:prstGeom>
          <a:noFill/>
          <a:ln>
            <a:noFill/>
          </a:ln>
        </p:spPr>
        <p:txBody>
          <a:bodyPr spcFirstLastPara="1" vert="horz" wrap="square" lIns="68569" tIns="34275" rIns="68569" bIns="34275" numCol="1" anchor="t" anchorCtr="0" compatLnSpc="1">
            <a:prstTxWarp prst="textNoShape">
              <a:avLst/>
            </a:prstTxWarp>
            <a:noAutofit/>
          </a:bodyPr>
          <a:lstStyle/>
          <a:p>
            <a:pPr marL="0" indent="0">
              <a:lnSpc>
                <a:spcPct val="90000"/>
              </a:lnSpc>
              <a:spcBef>
                <a:spcPts val="0"/>
              </a:spcBef>
              <a:spcAft>
                <a:spcPts val="0"/>
              </a:spcAft>
              <a:buClr>
                <a:schemeClr val="dk1"/>
              </a:buClr>
              <a:buSzPts val="3600"/>
              <a:buNone/>
            </a:pPr>
            <a:r>
              <a:rPr lang="en-US" sz="2700" dirty="0">
                <a:solidFill>
                  <a:schemeClr val="dk1"/>
                </a:solidFill>
                <a:latin typeface="Calibri"/>
                <a:ea typeface="Calibri"/>
                <a:cs typeface="Calibri"/>
                <a:sym typeface="Calibri"/>
              </a:rPr>
              <a:t>Our school’s plan each year is derived from a Comprehensive Needs Assessment.  We work collaboratively with our district to develop our Title I Plan and primary goals for the academic year.  </a:t>
            </a:r>
            <a:endParaRPr dirty="0"/>
          </a:p>
          <a:p>
            <a:pPr marL="0" indent="0">
              <a:lnSpc>
                <a:spcPct val="90000"/>
              </a:lnSpc>
              <a:spcBef>
                <a:spcPts val="750"/>
              </a:spcBef>
              <a:spcAft>
                <a:spcPts val="0"/>
              </a:spcAft>
              <a:buClr>
                <a:schemeClr val="dk1"/>
              </a:buClr>
              <a:buSzPts val="3600"/>
              <a:buNone/>
            </a:pPr>
            <a:endParaRPr dirty="0"/>
          </a:p>
          <a:p>
            <a:pPr marL="0" indent="0" algn="ctr">
              <a:lnSpc>
                <a:spcPct val="90000"/>
              </a:lnSpc>
              <a:spcBef>
                <a:spcPts val="750"/>
              </a:spcBef>
              <a:spcAft>
                <a:spcPts val="0"/>
              </a:spcAft>
              <a:buClr>
                <a:srgbClr val="FF0000"/>
              </a:buClr>
              <a:buSzPts val="3600"/>
              <a:buNone/>
            </a:pPr>
            <a:endParaRPr sz="2700" dirty="0">
              <a:solidFill>
                <a:srgbClr val="FF0000"/>
              </a:solidFill>
              <a:latin typeface="Calibri"/>
              <a:ea typeface="Calibri"/>
              <a:cs typeface="Calibri"/>
              <a:sym typeface="Calibri"/>
            </a:endParaRPr>
          </a:p>
        </p:txBody>
      </p:sp>
      <p:sp>
        <p:nvSpPr>
          <p:cNvPr id="2" name="Content Placeholder 1"/>
          <p:cNvSpPr>
            <a:spLocks noGrp="1"/>
          </p:cNvSpPr>
          <p:nvPr>
            <p:ph sz="half" idx="2"/>
          </p:nvPr>
        </p:nvSpPr>
        <p:spPr>
          <a:xfrm>
            <a:off x="4992688" y="2017713"/>
            <a:ext cx="3810000" cy="4114800"/>
          </a:xfrm>
        </p:spPr>
        <p:txBody>
          <a:bodyPr/>
          <a:lstStyle/>
          <a:p>
            <a:r>
              <a:rPr lang="es-ES" sz="2200" dirty="0"/>
              <a:t>El plan de nuestra escuela cada año se deriva de una Evaluación de Necesidades Integral. Trabajamos en colaboración con nuestro distrito para desarrollar nuestro Plan Título I y las metas principales para el año académico.</a:t>
            </a:r>
            <a:endParaRPr lang="en-US" sz="2200" dirty="0"/>
          </a:p>
        </p:txBody>
      </p:sp>
    </p:spTree>
    <p:extLst>
      <p:ext uri="{BB962C8B-B14F-4D97-AF65-F5344CB8AC3E}">
        <p14:creationId xmlns:p14="http://schemas.microsoft.com/office/powerpoint/2010/main" val="828254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9"/>
          <p:cNvSpPr txBox="1">
            <a:spLocks noGrp="1"/>
          </p:cNvSpPr>
          <p:nvPr>
            <p:ph type="title"/>
          </p:nvPr>
        </p:nvSpPr>
        <p:spPr>
          <a:xfrm>
            <a:off x="628650" y="1131094"/>
            <a:ext cx="7886700" cy="994275"/>
          </a:xfrm>
          <a:prstGeom prst="rect">
            <a:avLst/>
          </a:prstGeom>
        </p:spPr>
        <p:txBody>
          <a:bodyPr spcFirstLastPara="1" vert="horz" wrap="square" lIns="68569" tIns="34275" rIns="68569" bIns="34275" numCol="1" anchor="ctr" anchorCtr="0" compatLnSpc="1">
            <a:prstTxWarp prst="textNoShape">
              <a:avLst/>
            </a:prstTxWarp>
            <a:noAutofit/>
          </a:bodyPr>
          <a:lstStyle/>
          <a:p>
            <a:pPr>
              <a:spcBef>
                <a:spcPts val="0"/>
              </a:spcBef>
              <a:spcAft>
                <a:spcPts val="0"/>
              </a:spcAft>
            </a:pPr>
            <a:endParaRPr dirty="0"/>
          </a:p>
        </p:txBody>
      </p:sp>
      <p:sp>
        <p:nvSpPr>
          <p:cNvPr id="133" name="Google Shape;133;p19"/>
          <p:cNvSpPr txBox="1">
            <a:spLocks noGrp="1"/>
          </p:cNvSpPr>
          <p:nvPr>
            <p:ph type="body" idx="1"/>
          </p:nvPr>
        </p:nvSpPr>
        <p:spPr>
          <a:xfrm>
            <a:off x="628650" y="2226469"/>
            <a:ext cx="7886700" cy="3263400"/>
          </a:xfrm>
          <a:prstGeom prst="rect">
            <a:avLst/>
          </a:prstGeom>
        </p:spPr>
        <p:txBody>
          <a:bodyPr spcFirstLastPara="1" vert="horz" wrap="square" lIns="68569" tIns="34275" rIns="68569" bIns="34275" numCol="1" anchor="t" anchorCtr="0" compatLnSpc="1">
            <a:prstTxWarp prst="textNoShape">
              <a:avLst/>
            </a:prstTxWarp>
            <a:noAutofit/>
          </a:bodyPr>
          <a:lstStyle/>
          <a:p>
            <a:pPr marL="0" indent="0">
              <a:spcBef>
                <a:spcPts val="750"/>
              </a:spcBef>
              <a:spcAft>
                <a:spcPts val="0"/>
              </a:spcAft>
              <a:buNone/>
            </a:pPr>
            <a:r>
              <a:rPr lang="en-US" sz="2700" dirty="0"/>
              <a:t>The components of the Title I Plan and Needs Assessment and can be found at</a:t>
            </a:r>
            <a:r>
              <a:rPr lang="en-US" sz="2700" dirty="0" smtClean="0"/>
              <a:t>:</a:t>
            </a:r>
          </a:p>
          <a:p>
            <a:pPr marL="0" indent="0">
              <a:spcBef>
                <a:spcPts val="750"/>
              </a:spcBef>
              <a:spcAft>
                <a:spcPts val="0"/>
              </a:spcAft>
              <a:buNone/>
            </a:pPr>
            <a:r>
              <a:rPr lang="es-ES" sz="1600" dirty="0">
                <a:solidFill>
                  <a:srgbClr val="0070C0"/>
                </a:solidFill>
              </a:rPr>
              <a:t>Los componentes del Plan de Título I y la Evaluación de Necesidades se pueden encontrar en:</a:t>
            </a:r>
            <a:endParaRPr sz="1600" dirty="0">
              <a:solidFill>
                <a:srgbClr val="0070C0"/>
              </a:solidFill>
            </a:endParaRPr>
          </a:p>
          <a:p>
            <a:pPr marL="0" indent="0">
              <a:spcBef>
                <a:spcPts val="750"/>
              </a:spcBef>
              <a:spcAft>
                <a:spcPts val="0"/>
              </a:spcAft>
              <a:buNone/>
            </a:pPr>
            <a:r>
              <a:rPr lang="en-US" sz="2700" u="sng" dirty="0">
                <a:solidFill>
                  <a:schemeClr val="hlink"/>
                </a:solidFill>
                <a:hlinkClick r:id="rId3"/>
              </a:rPr>
              <a:t>www.indistar.org</a:t>
            </a:r>
            <a:endParaRPr sz="2700" dirty="0"/>
          </a:p>
          <a:p>
            <a:pPr marL="0" indent="0">
              <a:spcBef>
                <a:spcPts val="750"/>
              </a:spcBef>
              <a:spcAft>
                <a:spcPts val="0"/>
              </a:spcAft>
              <a:buNone/>
            </a:pPr>
            <a:r>
              <a:rPr lang="en-US" sz="2700" dirty="0"/>
              <a:t>Username: </a:t>
            </a:r>
            <a:r>
              <a:rPr lang="en-US" sz="2700" dirty="0" smtClean="0"/>
              <a:t>Guest17122 </a:t>
            </a:r>
            <a:r>
              <a:rPr lang="en-US" sz="1200" i="1" dirty="0" smtClean="0">
                <a:solidFill>
                  <a:srgbClr val="0070C0"/>
                </a:solidFill>
              </a:rPr>
              <a:t>(</a:t>
            </a:r>
            <a:r>
              <a:rPr lang="es-MX" sz="1200" i="1" dirty="0" smtClean="0">
                <a:solidFill>
                  <a:srgbClr val="0070C0"/>
                </a:solidFill>
              </a:rPr>
              <a:t>nombre de usuario)</a:t>
            </a:r>
          </a:p>
          <a:p>
            <a:pPr marL="0" indent="0">
              <a:spcBef>
                <a:spcPts val="750"/>
              </a:spcBef>
              <a:spcAft>
                <a:spcPts val="0"/>
              </a:spcAft>
              <a:buClr>
                <a:schemeClr val="dk1"/>
              </a:buClr>
              <a:buSzPts val="3600"/>
              <a:buNone/>
            </a:pPr>
            <a:r>
              <a:rPr lang="es-MX" sz="2700" dirty="0" err="1" smtClean="0"/>
              <a:t>Password</a:t>
            </a:r>
            <a:r>
              <a:rPr lang="es-MX" sz="2700" dirty="0" smtClean="0"/>
              <a:t>: </a:t>
            </a:r>
            <a:r>
              <a:rPr lang="es-MX" sz="2700" dirty="0" err="1" smtClean="0"/>
              <a:t>Guest</a:t>
            </a:r>
            <a:r>
              <a:rPr lang="es-MX" sz="2700" dirty="0" smtClean="0"/>
              <a:t> 17122   </a:t>
            </a:r>
            <a:r>
              <a:rPr lang="es-MX" sz="1200" i="1" dirty="0" smtClean="0">
                <a:solidFill>
                  <a:srgbClr val="0070C0"/>
                </a:solidFill>
              </a:rPr>
              <a:t>(contraseña)</a:t>
            </a:r>
            <a:endParaRPr lang="es-MX" sz="1200" i="1" dirty="0">
              <a:solidFill>
                <a:srgbClr val="0070C0"/>
              </a:solidFill>
            </a:endParaRPr>
          </a:p>
        </p:txBody>
      </p:sp>
    </p:spTree>
    <p:extLst>
      <p:ext uri="{BB962C8B-B14F-4D97-AF65-F5344CB8AC3E}">
        <p14:creationId xmlns:p14="http://schemas.microsoft.com/office/powerpoint/2010/main" val="3557341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4000" dirty="0" smtClean="0"/>
              <a:t>Balfour’s Current Standing</a:t>
            </a:r>
            <a:br>
              <a:rPr lang="en-US" sz="4000" dirty="0" smtClean="0"/>
            </a:br>
            <a:r>
              <a:rPr lang="en-US" sz="4000" dirty="0" err="1" smtClean="0">
                <a:solidFill>
                  <a:schemeClr val="tx1"/>
                </a:solidFill>
              </a:rPr>
              <a:t>Actualmente</a:t>
            </a:r>
            <a:r>
              <a:rPr lang="en-US" sz="4000" dirty="0" smtClean="0">
                <a:solidFill>
                  <a:schemeClr val="tx1"/>
                </a:solidFill>
              </a:rPr>
              <a:t> Balfour…</a:t>
            </a:r>
          </a:p>
        </p:txBody>
      </p:sp>
      <p:sp>
        <p:nvSpPr>
          <p:cNvPr id="11267" name="Content Placeholder 2"/>
          <p:cNvSpPr>
            <a:spLocks noGrp="1"/>
          </p:cNvSpPr>
          <p:nvPr>
            <p:ph sz="half" idx="1"/>
          </p:nvPr>
        </p:nvSpPr>
        <p:spPr>
          <a:xfrm>
            <a:off x="762000" y="2209800"/>
            <a:ext cx="3810000" cy="4114800"/>
          </a:xfrm>
        </p:spPr>
        <p:txBody>
          <a:bodyPr/>
          <a:lstStyle/>
          <a:p>
            <a:pPr eaLnBrk="1" hangingPunct="1"/>
            <a:r>
              <a:rPr lang="en-US" sz="1800" dirty="0" smtClean="0">
                <a:solidFill>
                  <a:srgbClr val="0000CC"/>
                </a:solidFill>
              </a:rPr>
              <a:t>Balfour met growth</a:t>
            </a:r>
          </a:p>
          <a:p>
            <a:pPr eaLnBrk="1" hangingPunct="1"/>
            <a:r>
              <a:rPr lang="es-MX" sz="1400" dirty="0" err="1" smtClean="0"/>
              <a:t>Balfour</a:t>
            </a:r>
            <a:r>
              <a:rPr lang="es-MX" sz="1400" dirty="0" smtClean="0"/>
              <a:t> </a:t>
            </a:r>
            <a:r>
              <a:rPr lang="es-MX" sz="1400" dirty="0" smtClean="0"/>
              <a:t>logro crecimiento</a:t>
            </a:r>
            <a:endParaRPr lang="es-MX" sz="1400" dirty="0" smtClean="0"/>
          </a:p>
        </p:txBody>
      </p:sp>
      <p:sp>
        <p:nvSpPr>
          <p:cNvPr id="11268" name="Content Placeholder 3"/>
          <p:cNvSpPr>
            <a:spLocks noGrp="1"/>
          </p:cNvSpPr>
          <p:nvPr>
            <p:ph sz="half" idx="2"/>
          </p:nvPr>
        </p:nvSpPr>
        <p:spPr>
          <a:xfrm>
            <a:off x="4572000" y="2133600"/>
            <a:ext cx="4419600" cy="4267200"/>
          </a:xfrm>
        </p:spPr>
        <p:txBody>
          <a:bodyPr/>
          <a:lstStyle/>
          <a:p>
            <a:r>
              <a:rPr lang="es-ES" sz="1800" dirty="0" err="1" smtClean="0"/>
              <a:t>Balfour</a:t>
            </a:r>
            <a:endParaRPr lang="es-MX" sz="1800" dirty="0" smtClean="0"/>
          </a:p>
        </p:txBody>
      </p:sp>
    </p:spTree>
    <p:extLst>
      <p:ext uri="{BB962C8B-B14F-4D97-AF65-F5344CB8AC3E}">
        <p14:creationId xmlns:p14="http://schemas.microsoft.com/office/powerpoint/2010/main" val="3861062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graphicFrame>
        <p:nvGraphicFramePr>
          <p:cNvPr id="203" name="Google Shape;203;p28"/>
          <p:cNvGraphicFramePr/>
          <p:nvPr>
            <p:extLst>
              <p:ext uri="{D42A27DB-BD31-4B8C-83A1-F6EECF244321}">
                <p14:modId xmlns:p14="http://schemas.microsoft.com/office/powerpoint/2010/main" val="2957791121"/>
              </p:ext>
            </p:extLst>
          </p:nvPr>
        </p:nvGraphicFramePr>
        <p:xfrm>
          <a:off x="457200" y="2486971"/>
          <a:ext cx="5727811" cy="3990028"/>
        </p:xfrm>
        <a:graphic>
          <a:graphicData uri="http://schemas.openxmlformats.org/drawingml/2006/table">
            <a:tbl>
              <a:tblPr>
                <a:noFill/>
              </a:tblPr>
              <a:tblGrid>
                <a:gridCol w="1866620">
                  <a:extLst>
                    <a:ext uri="{9D8B030D-6E8A-4147-A177-3AD203B41FA5}">
                      <a16:colId xmlns:a16="http://schemas.microsoft.com/office/drawing/2014/main" val="20000"/>
                    </a:ext>
                  </a:extLst>
                </a:gridCol>
                <a:gridCol w="1751087">
                  <a:extLst>
                    <a:ext uri="{9D8B030D-6E8A-4147-A177-3AD203B41FA5}">
                      <a16:colId xmlns:a16="http://schemas.microsoft.com/office/drawing/2014/main" val="20002"/>
                    </a:ext>
                  </a:extLst>
                </a:gridCol>
                <a:gridCol w="2110104">
                  <a:extLst>
                    <a:ext uri="{9D8B030D-6E8A-4147-A177-3AD203B41FA5}">
                      <a16:colId xmlns:a16="http://schemas.microsoft.com/office/drawing/2014/main" val="20006"/>
                    </a:ext>
                  </a:extLst>
                </a:gridCol>
              </a:tblGrid>
              <a:tr h="826792">
                <a:tc>
                  <a:txBody>
                    <a:bodyPr/>
                    <a:lstStyle/>
                    <a:p>
                      <a:pPr marL="0" marR="0" lvl="0" indent="0" algn="ctr" rtl="0">
                        <a:lnSpc>
                          <a:spcPct val="115000"/>
                        </a:lnSpc>
                        <a:spcBef>
                          <a:spcPts val="0"/>
                        </a:spcBef>
                        <a:spcAft>
                          <a:spcPts val="0"/>
                        </a:spcAft>
                        <a:buNone/>
                      </a:pPr>
                      <a:r>
                        <a:rPr lang="en-US" sz="2000" u="sng" strike="noStrike" cap="none"/>
                        <a:t>Grade</a:t>
                      </a:r>
                      <a:endParaRPr sz="2000" u="none" strike="noStrike" cap="none">
                        <a:solidFill>
                          <a:srgbClr val="000000"/>
                        </a:solidFill>
                        <a:latin typeface="Arial"/>
                        <a:ea typeface="Arial"/>
                        <a:cs typeface="Arial"/>
                        <a:sym typeface="Arial"/>
                      </a:endParaRPr>
                    </a:p>
                  </a:txBody>
                  <a:tcPr marL="63500" marR="63500" marT="63500" marB="63500"/>
                </a:tc>
                <a:tc>
                  <a:txBody>
                    <a:bodyPr/>
                    <a:lstStyle/>
                    <a:p>
                      <a:pPr marL="0" marR="0" lvl="0" indent="0" algn="ctr" rtl="0">
                        <a:lnSpc>
                          <a:spcPct val="115000"/>
                        </a:lnSpc>
                        <a:spcBef>
                          <a:spcPts val="0"/>
                        </a:spcBef>
                        <a:spcAft>
                          <a:spcPts val="0"/>
                        </a:spcAft>
                        <a:buNone/>
                      </a:pPr>
                      <a:r>
                        <a:rPr lang="en-US" sz="2000" u="sng" dirty="0"/>
                        <a:t>DIBELS 2018</a:t>
                      </a:r>
                      <a:endParaRPr sz="2000" u="sng" strike="noStrike" cap="none" dirty="0"/>
                    </a:p>
                  </a:txBody>
                  <a:tcPr marL="63500" marR="63500" marT="63500" marB="63500">
                    <a:solidFill>
                      <a:srgbClr val="D5A6BD"/>
                    </a:solidFill>
                  </a:tcPr>
                </a:tc>
                <a:tc>
                  <a:txBody>
                    <a:bodyPr/>
                    <a:lstStyle/>
                    <a:p>
                      <a:pPr marL="0" marR="0" lvl="0" indent="0" algn="ctr" rtl="0">
                        <a:lnSpc>
                          <a:spcPct val="115000"/>
                        </a:lnSpc>
                        <a:spcBef>
                          <a:spcPts val="0"/>
                        </a:spcBef>
                        <a:spcAft>
                          <a:spcPts val="0"/>
                        </a:spcAft>
                        <a:buNone/>
                      </a:pPr>
                      <a:r>
                        <a:rPr lang="en-US" sz="2000" u="sng" strike="noStrike" cap="none" dirty="0"/>
                        <a:t>EOG</a:t>
                      </a:r>
                      <a:r>
                        <a:rPr lang="en-US" sz="2000" u="none" strike="noStrike" cap="none" dirty="0"/>
                        <a:t> </a:t>
                      </a:r>
                      <a:endParaRPr sz="2000" u="none" strike="noStrike" cap="none" dirty="0"/>
                    </a:p>
                    <a:p>
                      <a:pPr marL="0" marR="0" lvl="0" indent="0" algn="ctr" rtl="0">
                        <a:lnSpc>
                          <a:spcPct val="115000"/>
                        </a:lnSpc>
                        <a:spcBef>
                          <a:spcPts val="0"/>
                        </a:spcBef>
                        <a:spcAft>
                          <a:spcPts val="0"/>
                        </a:spcAft>
                        <a:buNone/>
                      </a:pPr>
                      <a:r>
                        <a:rPr lang="en-US" sz="2000" dirty="0"/>
                        <a:t>2018</a:t>
                      </a:r>
                      <a:endParaRPr sz="2000" dirty="0"/>
                    </a:p>
                  </a:txBody>
                  <a:tcPr marL="68575" marR="68575" marT="0" marB="0">
                    <a:solidFill>
                      <a:srgbClr val="D5A6BD"/>
                    </a:solidFill>
                  </a:tcPr>
                </a:tc>
                <a:extLst>
                  <a:ext uri="{0D108BD9-81ED-4DB2-BD59-A6C34878D82A}">
                    <a16:rowId xmlns:a16="http://schemas.microsoft.com/office/drawing/2014/main" val="10000"/>
                  </a:ext>
                </a:extLst>
              </a:tr>
              <a:tr h="527206">
                <a:tc>
                  <a:txBody>
                    <a:bodyPr/>
                    <a:lstStyle/>
                    <a:p>
                      <a:pPr marL="0" marR="0" lvl="0" indent="0" algn="l" rtl="0">
                        <a:lnSpc>
                          <a:spcPct val="115000"/>
                        </a:lnSpc>
                        <a:spcBef>
                          <a:spcPts val="0"/>
                        </a:spcBef>
                        <a:spcAft>
                          <a:spcPts val="0"/>
                        </a:spcAft>
                        <a:buNone/>
                      </a:pPr>
                      <a:r>
                        <a:rPr lang="en-US" sz="2000" u="none" strike="noStrike" cap="none"/>
                        <a:t>K</a:t>
                      </a:r>
                      <a:endParaRPr sz="2000" u="none" strike="noStrike" cap="none">
                        <a:solidFill>
                          <a:srgbClr val="000000"/>
                        </a:solidFill>
                        <a:latin typeface="Arial"/>
                        <a:ea typeface="Arial"/>
                        <a:cs typeface="Arial"/>
                        <a:sym typeface="Arial"/>
                      </a:endParaRPr>
                    </a:p>
                  </a:txBody>
                  <a:tcPr marL="63500" marR="63500" marT="63500" marB="63500"/>
                </a:tc>
                <a:tc>
                  <a:txBody>
                    <a:bodyPr/>
                    <a:lstStyle/>
                    <a:p>
                      <a:pPr marL="0" marR="0" lvl="0" indent="0" algn="l" rtl="0">
                        <a:lnSpc>
                          <a:spcPct val="115000"/>
                        </a:lnSpc>
                        <a:spcBef>
                          <a:spcPts val="0"/>
                        </a:spcBef>
                        <a:spcAft>
                          <a:spcPts val="0"/>
                        </a:spcAft>
                        <a:buNone/>
                      </a:pPr>
                      <a:r>
                        <a:rPr lang="en-US" sz="2000" dirty="0"/>
                        <a:t>85%</a:t>
                      </a:r>
                      <a:endParaRPr sz="2000" u="none" strike="noStrike" cap="none" dirty="0"/>
                    </a:p>
                  </a:txBody>
                  <a:tcPr marL="63500" marR="63500" marT="63500" marB="63500">
                    <a:solidFill>
                      <a:srgbClr val="D5A6BD"/>
                    </a:solidFill>
                  </a:tcPr>
                </a:tc>
                <a:tc>
                  <a:txBody>
                    <a:bodyPr/>
                    <a:lstStyle/>
                    <a:p>
                      <a:pPr marL="0" marR="0" lvl="0" indent="0" algn="l" rtl="0">
                        <a:lnSpc>
                          <a:spcPct val="115000"/>
                        </a:lnSpc>
                        <a:spcBef>
                          <a:spcPts val="0"/>
                        </a:spcBef>
                        <a:spcAft>
                          <a:spcPts val="0"/>
                        </a:spcAft>
                        <a:buNone/>
                      </a:pPr>
                      <a:r>
                        <a:rPr lang="en-US" sz="2000" u="none" strike="noStrike" cap="none"/>
                        <a:t> </a:t>
                      </a:r>
                      <a:endParaRPr sz="2000" u="none" strike="noStrike" cap="none">
                        <a:solidFill>
                          <a:srgbClr val="000000"/>
                        </a:solidFill>
                        <a:latin typeface="Arial"/>
                        <a:ea typeface="Arial"/>
                        <a:cs typeface="Arial"/>
                        <a:sym typeface="Arial"/>
                      </a:endParaRPr>
                    </a:p>
                  </a:txBody>
                  <a:tcPr marL="68575" marR="68575" marT="0" marB="0">
                    <a:solidFill>
                      <a:srgbClr val="A64D79"/>
                    </a:solidFill>
                  </a:tcPr>
                </a:tc>
                <a:extLst>
                  <a:ext uri="{0D108BD9-81ED-4DB2-BD59-A6C34878D82A}">
                    <a16:rowId xmlns:a16="http://schemas.microsoft.com/office/drawing/2014/main" val="10001"/>
                  </a:ext>
                </a:extLst>
              </a:tr>
              <a:tr h="527206">
                <a:tc>
                  <a:txBody>
                    <a:bodyPr/>
                    <a:lstStyle/>
                    <a:p>
                      <a:pPr marL="0" marR="0" lvl="0" indent="0" algn="l" rtl="0">
                        <a:lnSpc>
                          <a:spcPct val="115000"/>
                        </a:lnSpc>
                        <a:spcBef>
                          <a:spcPts val="0"/>
                        </a:spcBef>
                        <a:spcAft>
                          <a:spcPts val="0"/>
                        </a:spcAft>
                        <a:buNone/>
                      </a:pPr>
                      <a:r>
                        <a:rPr lang="en-US" sz="2000" u="none" strike="noStrike" cap="none"/>
                        <a:t>1</a:t>
                      </a:r>
                      <a:endParaRPr sz="2000" u="none" strike="noStrike" cap="none">
                        <a:solidFill>
                          <a:srgbClr val="000000"/>
                        </a:solidFill>
                        <a:latin typeface="Arial"/>
                        <a:ea typeface="Arial"/>
                        <a:cs typeface="Arial"/>
                        <a:sym typeface="Arial"/>
                      </a:endParaRPr>
                    </a:p>
                  </a:txBody>
                  <a:tcPr marL="63500" marR="63500" marT="63500" marB="63500"/>
                </a:tc>
                <a:tc>
                  <a:txBody>
                    <a:bodyPr/>
                    <a:lstStyle/>
                    <a:p>
                      <a:pPr marL="0" marR="0" lvl="0" indent="0" algn="l" rtl="0">
                        <a:lnSpc>
                          <a:spcPct val="115000"/>
                        </a:lnSpc>
                        <a:spcBef>
                          <a:spcPts val="0"/>
                        </a:spcBef>
                        <a:spcAft>
                          <a:spcPts val="0"/>
                        </a:spcAft>
                        <a:buNone/>
                      </a:pPr>
                      <a:r>
                        <a:rPr lang="en-US" sz="2000"/>
                        <a:t>65%</a:t>
                      </a:r>
                      <a:endParaRPr sz="2000" u="none" strike="noStrike" cap="none"/>
                    </a:p>
                  </a:txBody>
                  <a:tcPr marL="63500" marR="63500" marT="63500" marB="63500">
                    <a:solidFill>
                      <a:srgbClr val="D5A6BD"/>
                    </a:solidFill>
                  </a:tcPr>
                </a:tc>
                <a:tc>
                  <a:txBody>
                    <a:bodyPr/>
                    <a:lstStyle/>
                    <a:p>
                      <a:pPr marL="0" marR="0" lvl="0" indent="0" algn="l" rtl="0">
                        <a:lnSpc>
                          <a:spcPct val="115000"/>
                        </a:lnSpc>
                        <a:spcBef>
                          <a:spcPts val="0"/>
                        </a:spcBef>
                        <a:spcAft>
                          <a:spcPts val="0"/>
                        </a:spcAft>
                        <a:buNone/>
                      </a:pPr>
                      <a:r>
                        <a:rPr lang="en-US" sz="2000" u="none" strike="noStrike" cap="none" dirty="0"/>
                        <a:t> </a:t>
                      </a:r>
                      <a:endParaRPr sz="2000" u="none" strike="noStrike" cap="none" dirty="0">
                        <a:solidFill>
                          <a:srgbClr val="000000"/>
                        </a:solidFill>
                        <a:latin typeface="Arial"/>
                        <a:ea typeface="Arial"/>
                        <a:cs typeface="Arial"/>
                        <a:sym typeface="Arial"/>
                      </a:endParaRPr>
                    </a:p>
                  </a:txBody>
                  <a:tcPr marL="68575" marR="68575" marT="0" marB="0">
                    <a:solidFill>
                      <a:srgbClr val="A64D79"/>
                    </a:solidFill>
                  </a:tcPr>
                </a:tc>
                <a:extLst>
                  <a:ext uri="{0D108BD9-81ED-4DB2-BD59-A6C34878D82A}">
                    <a16:rowId xmlns:a16="http://schemas.microsoft.com/office/drawing/2014/main" val="10002"/>
                  </a:ext>
                </a:extLst>
              </a:tr>
              <a:tr h="527206">
                <a:tc>
                  <a:txBody>
                    <a:bodyPr/>
                    <a:lstStyle/>
                    <a:p>
                      <a:pPr marL="0" marR="0" lvl="0" indent="0" algn="l" rtl="0">
                        <a:lnSpc>
                          <a:spcPct val="115000"/>
                        </a:lnSpc>
                        <a:spcBef>
                          <a:spcPts val="0"/>
                        </a:spcBef>
                        <a:spcAft>
                          <a:spcPts val="0"/>
                        </a:spcAft>
                        <a:buNone/>
                      </a:pPr>
                      <a:r>
                        <a:rPr lang="en-US" sz="2000" u="none" strike="noStrike" cap="none"/>
                        <a:t>2</a:t>
                      </a:r>
                      <a:endParaRPr sz="2000" u="none" strike="noStrike" cap="none">
                        <a:solidFill>
                          <a:srgbClr val="000000"/>
                        </a:solidFill>
                        <a:latin typeface="Arial"/>
                        <a:ea typeface="Arial"/>
                        <a:cs typeface="Arial"/>
                        <a:sym typeface="Arial"/>
                      </a:endParaRPr>
                    </a:p>
                  </a:txBody>
                  <a:tcPr marL="63500" marR="63500" marT="63500" marB="63500"/>
                </a:tc>
                <a:tc>
                  <a:txBody>
                    <a:bodyPr/>
                    <a:lstStyle/>
                    <a:p>
                      <a:pPr marL="0" marR="0" lvl="0" indent="0" algn="l" rtl="0">
                        <a:lnSpc>
                          <a:spcPct val="115000"/>
                        </a:lnSpc>
                        <a:spcBef>
                          <a:spcPts val="0"/>
                        </a:spcBef>
                        <a:spcAft>
                          <a:spcPts val="0"/>
                        </a:spcAft>
                        <a:buNone/>
                      </a:pPr>
                      <a:r>
                        <a:rPr lang="en-US" sz="2000"/>
                        <a:t>77%</a:t>
                      </a:r>
                      <a:endParaRPr sz="2000" u="none" strike="noStrike" cap="none"/>
                    </a:p>
                  </a:txBody>
                  <a:tcPr marL="63500" marR="63500" marT="63500" marB="63500">
                    <a:solidFill>
                      <a:srgbClr val="D5A6BD"/>
                    </a:solidFill>
                  </a:tcPr>
                </a:tc>
                <a:tc>
                  <a:txBody>
                    <a:bodyPr/>
                    <a:lstStyle/>
                    <a:p>
                      <a:pPr marL="0" marR="0" lvl="0" indent="0" algn="l" rtl="0">
                        <a:lnSpc>
                          <a:spcPct val="115000"/>
                        </a:lnSpc>
                        <a:spcBef>
                          <a:spcPts val="0"/>
                        </a:spcBef>
                        <a:spcAft>
                          <a:spcPts val="0"/>
                        </a:spcAft>
                        <a:buNone/>
                      </a:pPr>
                      <a:r>
                        <a:rPr lang="en-US" sz="2000" u="none" strike="noStrike" cap="none" dirty="0"/>
                        <a:t> </a:t>
                      </a:r>
                      <a:endParaRPr sz="2000" u="none" strike="noStrike" cap="none" dirty="0">
                        <a:solidFill>
                          <a:srgbClr val="000000"/>
                        </a:solidFill>
                        <a:latin typeface="Arial"/>
                        <a:ea typeface="Arial"/>
                        <a:cs typeface="Arial"/>
                        <a:sym typeface="Arial"/>
                      </a:endParaRPr>
                    </a:p>
                  </a:txBody>
                  <a:tcPr marL="68575" marR="68575" marT="0" marB="0">
                    <a:solidFill>
                      <a:srgbClr val="A64D79"/>
                    </a:solidFill>
                  </a:tcPr>
                </a:tc>
                <a:extLst>
                  <a:ext uri="{0D108BD9-81ED-4DB2-BD59-A6C34878D82A}">
                    <a16:rowId xmlns:a16="http://schemas.microsoft.com/office/drawing/2014/main" val="10003"/>
                  </a:ext>
                </a:extLst>
              </a:tr>
              <a:tr h="527206">
                <a:tc>
                  <a:txBody>
                    <a:bodyPr/>
                    <a:lstStyle/>
                    <a:p>
                      <a:pPr marL="0" marR="0" lvl="0" indent="0" algn="l" rtl="0">
                        <a:lnSpc>
                          <a:spcPct val="115000"/>
                        </a:lnSpc>
                        <a:spcBef>
                          <a:spcPts val="0"/>
                        </a:spcBef>
                        <a:spcAft>
                          <a:spcPts val="0"/>
                        </a:spcAft>
                        <a:buNone/>
                      </a:pPr>
                      <a:r>
                        <a:rPr lang="en-US" sz="2000" u="none" strike="noStrike" cap="none"/>
                        <a:t>3</a:t>
                      </a:r>
                      <a:endParaRPr sz="2000" u="none" strike="noStrike" cap="none">
                        <a:solidFill>
                          <a:srgbClr val="000000"/>
                        </a:solidFill>
                        <a:latin typeface="Arial"/>
                        <a:ea typeface="Arial"/>
                        <a:cs typeface="Arial"/>
                        <a:sym typeface="Arial"/>
                      </a:endParaRPr>
                    </a:p>
                  </a:txBody>
                  <a:tcPr marL="63500" marR="63500" marT="63500" marB="63500"/>
                </a:tc>
                <a:tc>
                  <a:txBody>
                    <a:bodyPr/>
                    <a:lstStyle/>
                    <a:p>
                      <a:pPr marL="0" marR="0" lvl="0" indent="0" algn="l" rtl="0">
                        <a:lnSpc>
                          <a:spcPct val="115000"/>
                        </a:lnSpc>
                        <a:spcBef>
                          <a:spcPts val="0"/>
                        </a:spcBef>
                        <a:spcAft>
                          <a:spcPts val="0"/>
                        </a:spcAft>
                        <a:buNone/>
                      </a:pPr>
                      <a:r>
                        <a:rPr lang="en-US" sz="2000"/>
                        <a:t>59%</a:t>
                      </a:r>
                      <a:endParaRPr sz="2000"/>
                    </a:p>
                  </a:txBody>
                  <a:tcPr marL="63500" marR="63500" marT="63500" marB="63500">
                    <a:solidFill>
                      <a:srgbClr val="D5A6BD"/>
                    </a:solidFill>
                  </a:tcPr>
                </a:tc>
                <a:tc>
                  <a:txBody>
                    <a:bodyPr/>
                    <a:lstStyle/>
                    <a:p>
                      <a:pPr marL="0" marR="0" lvl="0" indent="0" algn="l" rtl="0">
                        <a:lnSpc>
                          <a:spcPct val="115000"/>
                        </a:lnSpc>
                        <a:spcBef>
                          <a:spcPts val="0"/>
                        </a:spcBef>
                        <a:spcAft>
                          <a:spcPts val="0"/>
                        </a:spcAft>
                        <a:buNone/>
                      </a:pPr>
                      <a:r>
                        <a:rPr lang="en-US" sz="2000"/>
                        <a:t>46.8%</a:t>
                      </a:r>
                      <a:endParaRPr sz="2000" u="none" strike="noStrike" cap="none">
                        <a:solidFill>
                          <a:srgbClr val="000000"/>
                        </a:solidFill>
                        <a:latin typeface="Arial"/>
                        <a:ea typeface="Arial"/>
                        <a:cs typeface="Arial"/>
                        <a:sym typeface="Arial"/>
                      </a:endParaRPr>
                    </a:p>
                  </a:txBody>
                  <a:tcPr marL="68575" marR="68575" marT="0" marB="0">
                    <a:solidFill>
                      <a:srgbClr val="D5A6BD"/>
                    </a:solidFill>
                  </a:tcPr>
                </a:tc>
                <a:extLst>
                  <a:ext uri="{0D108BD9-81ED-4DB2-BD59-A6C34878D82A}">
                    <a16:rowId xmlns:a16="http://schemas.microsoft.com/office/drawing/2014/main" val="10004"/>
                  </a:ext>
                </a:extLst>
              </a:tr>
              <a:tr h="527206">
                <a:tc>
                  <a:txBody>
                    <a:bodyPr/>
                    <a:lstStyle/>
                    <a:p>
                      <a:pPr marL="0" marR="0" lvl="0" indent="0" algn="l" rtl="0">
                        <a:lnSpc>
                          <a:spcPct val="115000"/>
                        </a:lnSpc>
                        <a:spcBef>
                          <a:spcPts val="0"/>
                        </a:spcBef>
                        <a:spcAft>
                          <a:spcPts val="0"/>
                        </a:spcAft>
                        <a:buNone/>
                      </a:pPr>
                      <a:r>
                        <a:rPr lang="en-US" sz="2000" u="none" strike="noStrike" cap="none"/>
                        <a:t>4</a:t>
                      </a:r>
                      <a:endParaRPr sz="2000" u="none" strike="noStrike" cap="none">
                        <a:solidFill>
                          <a:srgbClr val="000000"/>
                        </a:solidFill>
                        <a:latin typeface="Arial"/>
                        <a:ea typeface="Arial"/>
                        <a:cs typeface="Arial"/>
                        <a:sym typeface="Arial"/>
                      </a:endParaRPr>
                    </a:p>
                  </a:txBody>
                  <a:tcPr marL="63500" marR="63500" marT="63500" marB="63500"/>
                </a:tc>
                <a:tc>
                  <a:txBody>
                    <a:bodyPr/>
                    <a:lstStyle/>
                    <a:p>
                      <a:pPr marL="0" marR="0" lvl="0" indent="0" algn="l" rtl="0">
                        <a:lnSpc>
                          <a:spcPct val="115000"/>
                        </a:lnSpc>
                        <a:spcBef>
                          <a:spcPts val="0"/>
                        </a:spcBef>
                        <a:spcAft>
                          <a:spcPts val="0"/>
                        </a:spcAft>
                        <a:buNone/>
                      </a:pPr>
                      <a:endParaRPr sz="2000" u="none" strike="noStrike" cap="none"/>
                    </a:p>
                  </a:txBody>
                  <a:tcPr marL="63500" marR="63500" marT="63500" marB="63500">
                    <a:solidFill>
                      <a:srgbClr val="A64D79"/>
                    </a:solidFill>
                  </a:tcPr>
                </a:tc>
                <a:tc>
                  <a:txBody>
                    <a:bodyPr/>
                    <a:lstStyle/>
                    <a:p>
                      <a:pPr marL="0" marR="0" lvl="0" indent="0" algn="l" rtl="0">
                        <a:lnSpc>
                          <a:spcPct val="115000"/>
                        </a:lnSpc>
                        <a:spcBef>
                          <a:spcPts val="0"/>
                        </a:spcBef>
                        <a:spcAft>
                          <a:spcPts val="0"/>
                        </a:spcAft>
                        <a:buNone/>
                      </a:pPr>
                      <a:r>
                        <a:rPr lang="en-US" sz="2000" dirty="0"/>
                        <a:t>46</a:t>
                      </a:r>
                      <a:r>
                        <a:rPr lang="en-US" sz="2000" u="none" strike="noStrike" cap="none" dirty="0"/>
                        <a:t>%</a:t>
                      </a:r>
                      <a:endParaRPr sz="2000" u="none" strike="noStrike" cap="none" dirty="0">
                        <a:solidFill>
                          <a:srgbClr val="000000"/>
                        </a:solidFill>
                        <a:latin typeface="Arial"/>
                        <a:ea typeface="Arial"/>
                        <a:cs typeface="Arial"/>
                        <a:sym typeface="Arial"/>
                      </a:endParaRPr>
                    </a:p>
                  </a:txBody>
                  <a:tcPr marL="68575" marR="68575" marT="0" marB="0">
                    <a:solidFill>
                      <a:srgbClr val="D5A6BD"/>
                    </a:solidFill>
                  </a:tcPr>
                </a:tc>
                <a:extLst>
                  <a:ext uri="{0D108BD9-81ED-4DB2-BD59-A6C34878D82A}">
                    <a16:rowId xmlns:a16="http://schemas.microsoft.com/office/drawing/2014/main" val="10005"/>
                  </a:ext>
                </a:extLst>
              </a:tr>
              <a:tr h="527206">
                <a:tc>
                  <a:txBody>
                    <a:bodyPr/>
                    <a:lstStyle/>
                    <a:p>
                      <a:pPr marL="0" marR="0" lvl="0" indent="0" algn="l" rtl="0">
                        <a:lnSpc>
                          <a:spcPct val="115000"/>
                        </a:lnSpc>
                        <a:spcBef>
                          <a:spcPts val="0"/>
                        </a:spcBef>
                        <a:spcAft>
                          <a:spcPts val="0"/>
                        </a:spcAft>
                        <a:buNone/>
                      </a:pPr>
                      <a:r>
                        <a:rPr lang="en-US" sz="2000" u="none" strike="noStrike" cap="none"/>
                        <a:t>5</a:t>
                      </a:r>
                      <a:endParaRPr sz="2000" u="none" strike="noStrike" cap="none">
                        <a:solidFill>
                          <a:srgbClr val="000000"/>
                        </a:solidFill>
                        <a:latin typeface="Arial"/>
                        <a:ea typeface="Arial"/>
                        <a:cs typeface="Arial"/>
                        <a:sym typeface="Arial"/>
                      </a:endParaRPr>
                    </a:p>
                  </a:txBody>
                  <a:tcPr marL="63500" marR="63500" marT="63500" marB="63500"/>
                </a:tc>
                <a:tc>
                  <a:txBody>
                    <a:bodyPr/>
                    <a:lstStyle/>
                    <a:p>
                      <a:pPr marL="0" marR="0" lvl="0" indent="0" algn="l" rtl="0">
                        <a:lnSpc>
                          <a:spcPct val="115000"/>
                        </a:lnSpc>
                        <a:spcBef>
                          <a:spcPts val="0"/>
                        </a:spcBef>
                        <a:spcAft>
                          <a:spcPts val="0"/>
                        </a:spcAft>
                        <a:buNone/>
                      </a:pPr>
                      <a:endParaRPr sz="2000" u="none" strike="noStrike" cap="none"/>
                    </a:p>
                  </a:txBody>
                  <a:tcPr marL="63500" marR="63500" marT="63500" marB="63500">
                    <a:solidFill>
                      <a:srgbClr val="A64D79"/>
                    </a:solidFill>
                  </a:tcPr>
                </a:tc>
                <a:tc>
                  <a:txBody>
                    <a:bodyPr/>
                    <a:lstStyle/>
                    <a:p>
                      <a:pPr marL="0" marR="0" lvl="0" indent="0" algn="l" rtl="0">
                        <a:lnSpc>
                          <a:spcPct val="115000"/>
                        </a:lnSpc>
                        <a:spcBef>
                          <a:spcPts val="0"/>
                        </a:spcBef>
                        <a:spcAft>
                          <a:spcPts val="0"/>
                        </a:spcAft>
                        <a:buNone/>
                      </a:pPr>
                      <a:r>
                        <a:rPr lang="en-US" sz="2000" dirty="0"/>
                        <a:t>41.8</a:t>
                      </a:r>
                      <a:r>
                        <a:rPr lang="en-US" sz="2000" u="none" strike="noStrike" cap="none" dirty="0"/>
                        <a:t>%</a:t>
                      </a:r>
                      <a:endParaRPr sz="2000" u="none" strike="noStrike" cap="none" dirty="0">
                        <a:solidFill>
                          <a:srgbClr val="000000"/>
                        </a:solidFill>
                        <a:latin typeface="Arial"/>
                        <a:ea typeface="Arial"/>
                        <a:cs typeface="Arial"/>
                        <a:sym typeface="Arial"/>
                      </a:endParaRPr>
                    </a:p>
                  </a:txBody>
                  <a:tcPr marL="68575" marR="68575" marT="0" marB="0">
                    <a:solidFill>
                      <a:srgbClr val="D5A6BD"/>
                    </a:solidFill>
                  </a:tcPr>
                </a:tc>
                <a:extLst>
                  <a:ext uri="{0D108BD9-81ED-4DB2-BD59-A6C34878D82A}">
                    <a16:rowId xmlns:a16="http://schemas.microsoft.com/office/drawing/2014/main" val="10006"/>
                  </a:ext>
                </a:extLst>
              </a:tr>
            </a:tbl>
          </a:graphicData>
        </a:graphic>
      </p:graphicFrame>
      <p:sp>
        <p:nvSpPr>
          <p:cNvPr id="204" name="Google Shape;204;p28"/>
          <p:cNvSpPr/>
          <p:nvPr/>
        </p:nvSpPr>
        <p:spPr>
          <a:xfrm>
            <a:off x="228600" y="152400"/>
            <a:ext cx="8686800" cy="1600438"/>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400" b="1" dirty="0"/>
              <a:t>C 2.01 By June </a:t>
            </a:r>
            <a:r>
              <a:rPr lang="en-US" sz="1400" b="1" dirty="0" smtClean="0"/>
              <a:t>2019, </a:t>
            </a:r>
            <a:r>
              <a:rPr lang="en-US" sz="1400" b="1" dirty="0"/>
              <a:t>through modification of instruction, curriculum and environment, 80% of students will be proficient in reading as measured by Dynamic Indicators of Basic Early Literacy Skills (DIBELS for K-5) and 60% as measured by End of Grade Assessment (3-5</a:t>
            </a:r>
            <a:r>
              <a:rPr lang="en-US" sz="1400" b="1" dirty="0" smtClean="0"/>
              <a:t>).</a:t>
            </a:r>
          </a:p>
          <a:p>
            <a:pPr marL="0" marR="0" lvl="0" indent="0" algn="l" rtl="0">
              <a:lnSpc>
                <a:spcPct val="100000"/>
              </a:lnSpc>
              <a:spcBef>
                <a:spcPts val="0"/>
              </a:spcBef>
              <a:spcAft>
                <a:spcPts val="0"/>
              </a:spcAft>
              <a:buClr>
                <a:srgbClr val="000000"/>
              </a:buClr>
              <a:buSzPts val="1600"/>
              <a:buFont typeface="Arial"/>
              <a:buNone/>
            </a:pPr>
            <a:r>
              <a:rPr lang="en-US" sz="1400" i="0" u="none" strike="noStrike" cap="none" dirty="0"/>
              <a:t>	</a:t>
            </a:r>
            <a:endParaRPr sz="1400" i="0" u="none" strike="noStrike" cap="none" dirty="0"/>
          </a:p>
          <a:p>
            <a:pPr lvl="0">
              <a:spcBef>
                <a:spcPts val="0"/>
              </a:spcBef>
              <a:spcAft>
                <a:spcPts val="0"/>
              </a:spcAft>
              <a:buClr>
                <a:schemeClr val="dk1"/>
              </a:buClr>
              <a:buSzPts val="1600"/>
            </a:pPr>
            <a:r>
              <a:rPr lang="es-ES" sz="1200" dirty="0" smtClean="0"/>
              <a:t>Para </a:t>
            </a:r>
            <a:r>
              <a:rPr lang="es-ES" sz="1200" dirty="0"/>
              <a:t>junio de 2019, mediante la modificación de instrucción, currículo y ambiente, el 80% de los estudiantes serán competentes en lectura según lo medido por Indicadores Dinámicos de Habilidades Básicas de Lectoescritura Temprana (DIBELS para K-5) y 60% medido por Evaluación de Fin de Grado ( 3-5).</a:t>
            </a:r>
            <a:endParaRPr sz="1200" i="0" u="none" strike="noStrike" cap="none" dirty="0"/>
          </a:p>
        </p:txBody>
      </p:sp>
    </p:spTree>
    <p:extLst>
      <p:ext uri="{BB962C8B-B14F-4D97-AF65-F5344CB8AC3E}">
        <p14:creationId xmlns:p14="http://schemas.microsoft.com/office/powerpoint/2010/main" val="1629786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graphicFrame>
        <p:nvGraphicFramePr>
          <p:cNvPr id="209" name="Google Shape;209;p29"/>
          <p:cNvGraphicFramePr/>
          <p:nvPr>
            <p:extLst>
              <p:ext uri="{D42A27DB-BD31-4B8C-83A1-F6EECF244321}">
                <p14:modId xmlns:p14="http://schemas.microsoft.com/office/powerpoint/2010/main" val="3932264244"/>
              </p:ext>
            </p:extLst>
          </p:nvPr>
        </p:nvGraphicFramePr>
        <p:xfrm>
          <a:off x="685800" y="2514599"/>
          <a:ext cx="7543800" cy="3886201"/>
        </p:xfrm>
        <a:graphic>
          <a:graphicData uri="http://schemas.openxmlformats.org/drawingml/2006/table">
            <a:tbl>
              <a:tblPr>
                <a:noFill/>
              </a:tblPr>
              <a:tblGrid>
                <a:gridCol w="2362200">
                  <a:extLst>
                    <a:ext uri="{9D8B030D-6E8A-4147-A177-3AD203B41FA5}">
                      <a16:colId xmlns:a16="http://schemas.microsoft.com/office/drawing/2014/main" val="20000"/>
                    </a:ext>
                  </a:extLst>
                </a:gridCol>
                <a:gridCol w="5181600">
                  <a:extLst>
                    <a:ext uri="{9D8B030D-6E8A-4147-A177-3AD203B41FA5}">
                      <a16:colId xmlns:a16="http://schemas.microsoft.com/office/drawing/2014/main" val="20002"/>
                    </a:ext>
                  </a:extLst>
                </a:gridCol>
              </a:tblGrid>
              <a:tr h="648447">
                <a:tc>
                  <a:txBody>
                    <a:bodyPr/>
                    <a:lstStyle/>
                    <a:p>
                      <a:pPr marL="0" marR="0" lvl="0" indent="0" algn="l" rtl="0">
                        <a:lnSpc>
                          <a:spcPct val="115000"/>
                        </a:lnSpc>
                        <a:spcBef>
                          <a:spcPts val="0"/>
                        </a:spcBef>
                        <a:spcAft>
                          <a:spcPts val="0"/>
                        </a:spcAft>
                        <a:buNone/>
                      </a:pPr>
                      <a:r>
                        <a:rPr lang="en-US" sz="2000" u="sng" strike="noStrike" cap="none"/>
                        <a:t>Grade Level</a:t>
                      </a:r>
                      <a:endParaRPr sz="2000" u="none" strike="noStrike" cap="none">
                        <a:solidFill>
                          <a:srgbClr val="000000"/>
                        </a:solidFill>
                        <a:latin typeface="Arial"/>
                        <a:ea typeface="Arial"/>
                        <a:cs typeface="Arial"/>
                        <a:sym typeface="Arial"/>
                      </a:endParaRPr>
                    </a:p>
                  </a:txBody>
                  <a:tcPr marL="63500" marR="63500" marT="63500" marB="63500"/>
                </a:tc>
                <a:tc>
                  <a:txBody>
                    <a:bodyPr/>
                    <a:lstStyle/>
                    <a:p>
                      <a:pPr marL="0" marR="0" lvl="0" indent="0" algn="l" rtl="0">
                        <a:lnSpc>
                          <a:spcPct val="115000"/>
                        </a:lnSpc>
                        <a:spcBef>
                          <a:spcPts val="0"/>
                        </a:spcBef>
                        <a:spcAft>
                          <a:spcPts val="0"/>
                        </a:spcAft>
                        <a:buNone/>
                      </a:pPr>
                      <a:r>
                        <a:rPr lang="en-US" sz="2000" u="sng" strike="noStrike" cap="none" dirty="0"/>
                        <a:t>EOG Proficiency </a:t>
                      </a:r>
                      <a:r>
                        <a:rPr lang="en-US" sz="2000" u="sng" dirty="0"/>
                        <a:t>2017-2018</a:t>
                      </a:r>
                      <a:endParaRPr sz="2000" u="none" strike="noStrike" cap="none" dirty="0">
                        <a:solidFill>
                          <a:srgbClr val="000000"/>
                        </a:solidFill>
                        <a:latin typeface="Arial"/>
                        <a:ea typeface="Arial"/>
                        <a:cs typeface="Arial"/>
                        <a:sym typeface="Arial"/>
                      </a:endParaRPr>
                    </a:p>
                  </a:txBody>
                  <a:tcPr marL="68575" marR="68575" marT="0" marB="0"/>
                </a:tc>
                <a:extLst>
                  <a:ext uri="{0D108BD9-81ED-4DB2-BD59-A6C34878D82A}">
                    <a16:rowId xmlns:a16="http://schemas.microsoft.com/office/drawing/2014/main" val="10000"/>
                  </a:ext>
                </a:extLst>
              </a:tr>
              <a:tr h="745870">
                <a:tc>
                  <a:txBody>
                    <a:bodyPr/>
                    <a:lstStyle/>
                    <a:p>
                      <a:pPr marL="0" marR="0" lvl="0" indent="0" algn="l" rtl="0">
                        <a:lnSpc>
                          <a:spcPct val="115000"/>
                        </a:lnSpc>
                        <a:spcBef>
                          <a:spcPts val="0"/>
                        </a:spcBef>
                        <a:spcAft>
                          <a:spcPts val="0"/>
                        </a:spcAft>
                        <a:buNone/>
                      </a:pPr>
                      <a:r>
                        <a:rPr lang="en-US" sz="2000" u="none" strike="noStrike" cap="none"/>
                        <a:t>3rd</a:t>
                      </a:r>
                      <a:endParaRPr sz="2000" u="none" strike="noStrike" cap="none">
                        <a:solidFill>
                          <a:srgbClr val="000000"/>
                        </a:solidFill>
                        <a:latin typeface="Arial"/>
                        <a:ea typeface="Arial"/>
                        <a:cs typeface="Arial"/>
                        <a:sym typeface="Arial"/>
                      </a:endParaRPr>
                    </a:p>
                  </a:txBody>
                  <a:tcPr marL="63500" marR="63500" marT="63500" marB="63500"/>
                </a:tc>
                <a:tc>
                  <a:txBody>
                    <a:bodyPr/>
                    <a:lstStyle/>
                    <a:p>
                      <a:pPr marL="0" marR="0" lvl="0" indent="0" algn="l" rtl="0">
                        <a:lnSpc>
                          <a:spcPct val="115000"/>
                        </a:lnSpc>
                        <a:spcBef>
                          <a:spcPts val="0"/>
                        </a:spcBef>
                        <a:spcAft>
                          <a:spcPts val="0"/>
                        </a:spcAft>
                        <a:buNone/>
                      </a:pPr>
                      <a:r>
                        <a:rPr lang="en-US" sz="2000" dirty="0"/>
                        <a:t>73.4</a:t>
                      </a:r>
                      <a:r>
                        <a:rPr lang="en-US" sz="2000" u="none" strike="noStrike" cap="none" dirty="0"/>
                        <a:t>%</a:t>
                      </a:r>
                      <a:endParaRPr sz="2000" u="none" strike="noStrike" cap="none" dirty="0">
                        <a:solidFill>
                          <a:srgbClr val="000000"/>
                        </a:solidFill>
                        <a:latin typeface="Arial"/>
                        <a:ea typeface="Arial"/>
                        <a:cs typeface="Arial"/>
                        <a:sym typeface="Arial"/>
                      </a:endParaRPr>
                    </a:p>
                  </a:txBody>
                  <a:tcPr marL="68575" marR="68575" marT="0" marB="0"/>
                </a:tc>
                <a:extLst>
                  <a:ext uri="{0D108BD9-81ED-4DB2-BD59-A6C34878D82A}">
                    <a16:rowId xmlns:a16="http://schemas.microsoft.com/office/drawing/2014/main" val="10001"/>
                  </a:ext>
                </a:extLst>
              </a:tr>
              <a:tr h="745870">
                <a:tc>
                  <a:txBody>
                    <a:bodyPr/>
                    <a:lstStyle/>
                    <a:p>
                      <a:pPr marL="0" marR="0" lvl="0" indent="0" algn="l" rtl="0">
                        <a:lnSpc>
                          <a:spcPct val="115000"/>
                        </a:lnSpc>
                        <a:spcBef>
                          <a:spcPts val="0"/>
                        </a:spcBef>
                        <a:spcAft>
                          <a:spcPts val="0"/>
                        </a:spcAft>
                        <a:buNone/>
                      </a:pPr>
                      <a:r>
                        <a:rPr lang="en-US" sz="2000" u="none" strike="noStrike" cap="none"/>
                        <a:t>4th </a:t>
                      </a:r>
                      <a:endParaRPr sz="2000" u="none" strike="noStrike" cap="none">
                        <a:solidFill>
                          <a:srgbClr val="000000"/>
                        </a:solidFill>
                        <a:latin typeface="Arial"/>
                        <a:ea typeface="Arial"/>
                        <a:cs typeface="Arial"/>
                        <a:sym typeface="Arial"/>
                      </a:endParaRPr>
                    </a:p>
                  </a:txBody>
                  <a:tcPr marL="63500" marR="63500" marT="63500" marB="63500"/>
                </a:tc>
                <a:tc>
                  <a:txBody>
                    <a:bodyPr/>
                    <a:lstStyle/>
                    <a:p>
                      <a:pPr marL="0" marR="0" lvl="0" indent="0" algn="l" rtl="0">
                        <a:lnSpc>
                          <a:spcPct val="115000"/>
                        </a:lnSpc>
                        <a:spcBef>
                          <a:spcPts val="0"/>
                        </a:spcBef>
                        <a:spcAft>
                          <a:spcPts val="0"/>
                        </a:spcAft>
                        <a:buNone/>
                      </a:pPr>
                      <a:r>
                        <a:rPr lang="en-US" sz="2000" dirty="0"/>
                        <a:t>57</a:t>
                      </a:r>
                      <a:r>
                        <a:rPr lang="en-US" sz="2000" u="none" strike="noStrike" cap="none" dirty="0"/>
                        <a:t>%</a:t>
                      </a:r>
                      <a:endParaRPr sz="2000" u="none" strike="noStrike" cap="none" dirty="0">
                        <a:solidFill>
                          <a:srgbClr val="000000"/>
                        </a:solidFill>
                        <a:latin typeface="Arial"/>
                        <a:ea typeface="Arial"/>
                        <a:cs typeface="Arial"/>
                        <a:sym typeface="Arial"/>
                      </a:endParaRPr>
                    </a:p>
                  </a:txBody>
                  <a:tcPr marL="68575" marR="68575" marT="0" marB="0"/>
                </a:tc>
                <a:extLst>
                  <a:ext uri="{0D108BD9-81ED-4DB2-BD59-A6C34878D82A}">
                    <a16:rowId xmlns:a16="http://schemas.microsoft.com/office/drawing/2014/main" val="10002"/>
                  </a:ext>
                </a:extLst>
              </a:tr>
              <a:tr h="745870">
                <a:tc>
                  <a:txBody>
                    <a:bodyPr/>
                    <a:lstStyle/>
                    <a:p>
                      <a:pPr marL="0" marR="0" lvl="0" indent="0" algn="l" rtl="0">
                        <a:lnSpc>
                          <a:spcPct val="115000"/>
                        </a:lnSpc>
                        <a:spcBef>
                          <a:spcPts val="0"/>
                        </a:spcBef>
                        <a:spcAft>
                          <a:spcPts val="0"/>
                        </a:spcAft>
                        <a:buNone/>
                      </a:pPr>
                      <a:r>
                        <a:rPr lang="en-US" sz="2000" u="none" strike="noStrike" cap="none"/>
                        <a:t>5th</a:t>
                      </a:r>
                      <a:endParaRPr sz="2000" u="none" strike="noStrike" cap="none">
                        <a:solidFill>
                          <a:srgbClr val="000000"/>
                        </a:solidFill>
                        <a:latin typeface="Arial"/>
                        <a:ea typeface="Arial"/>
                        <a:cs typeface="Arial"/>
                        <a:sym typeface="Arial"/>
                      </a:endParaRPr>
                    </a:p>
                  </a:txBody>
                  <a:tcPr marL="63500" marR="63500" marT="63500" marB="63500"/>
                </a:tc>
                <a:tc>
                  <a:txBody>
                    <a:bodyPr/>
                    <a:lstStyle/>
                    <a:p>
                      <a:pPr marL="0" marR="0" lvl="0" indent="0" algn="l" rtl="0">
                        <a:lnSpc>
                          <a:spcPct val="115000"/>
                        </a:lnSpc>
                        <a:spcBef>
                          <a:spcPts val="0"/>
                        </a:spcBef>
                        <a:spcAft>
                          <a:spcPts val="0"/>
                        </a:spcAft>
                        <a:buNone/>
                      </a:pPr>
                      <a:r>
                        <a:rPr lang="en-US" sz="2000" u="none" strike="noStrike" cap="none"/>
                        <a:t>5</a:t>
                      </a:r>
                      <a:r>
                        <a:rPr lang="en-US" sz="2000"/>
                        <a:t>8</a:t>
                      </a:r>
                      <a:r>
                        <a:rPr lang="en-US" sz="2000" u="none" strike="noStrike" cap="none"/>
                        <a:t>.</a:t>
                      </a:r>
                      <a:r>
                        <a:rPr lang="en-US" sz="2000"/>
                        <a:t>2</a:t>
                      </a:r>
                      <a:r>
                        <a:rPr lang="en-US" sz="2000" u="none" strike="noStrike" cap="none"/>
                        <a:t>%</a:t>
                      </a:r>
                      <a:endParaRPr sz="2000" u="none" strike="noStrike" cap="none">
                        <a:solidFill>
                          <a:srgbClr val="000000"/>
                        </a:solidFill>
                        <a:latin typeface="Arial"/>
                        <a:ea typeface="Arial"/>
                        <a:cs typeface="Arial"/>
                        <a:sym typeface="Arial"/>
                      </a:endParaRPr>
                    </a:p>
                  </a:txBody>
                  <a:tcPr marL="68575" marR="68575" marT="0" marB="0"/>
                </a:tc>
                <a:extLst>
                  <a:ext uri="{0D108BD9-81ED-4DB2-BD59-A6C34878D82A}">
                    <a16:rowId xmlns:a16="http://schemas.microsoft.com/office/drawing/2014/main" val="10003"/>
                  </a:ext>
                </a:extLst>
              </a:tr>
              <a:tr h="1000144">
                <a:tc>
                  <a:txBody>
                    <a:bodyPr/>
                    <a:lstStyle/>
                    <a:p>
                      <a:pPr marL="0" marR="0" lvl="0" indent="0" algn="l" rtl="0">
                        <a:lnSpc>
                          <a:spcPct val="115000"/>
                        </a:lnSpc>
                        <a:spcBef>
                          <a:spcPts val="0"/>
                        </a:spcBef>
                        <a:spcAft>
                          <a:spcPts val="0"/>
                        </a:spcAft>
                        <a:buNone/>
                      </a:pPr>
                      <a:r>
                        <a:rPr lang="en-US" sz="2000" u="none" strike="noStrike" cap="none" dirty="0"/>
                        <a:t>School Composite </a:t>
                      </a:r>
                      <a:endParaRPr sz="2000" u="none" strike="noStrike" cap="none" dirty="0">
                        <a:solidFill>
                          <a:srgbClr val="000000"/>
                        </a:solidFill>
                        <a:latin typeface="Arial"/>
                        <a:ea typeface="Arial"/>
                        <a:cs typeface="Arial"/>
                        <a:sym typeface="Arial"/>
                      </a:endParaRPr>
                    </a:p>
                  </a:txBody>
                  <a:tcPr marL="63500" marR="63500" marT="63500" marB="63500"/>
                </a:tc>
                <a:tc>
                  <a:txBody>
                    <a:bodyPr/>
                    <a:lstStyle/>
                    <a:p>
                      <a:pPr marL="0" marR="0" lvl="0" indent="0" algn="l" rtl="0">
                        <a:lnSpc>
                          <a:spcPct val="115000"/>
                        </a:lnSpc>
                        <a:spcBef>
                          <a:spcPts val="0"/>
                        </a:spcBef>
                        <a:spcAft>
                          <a:spcPts val="0"/>
                        </a:spcAft>
                        <a:buNone/>
                      </a:pPr>
                      <a:r>
                        <a:rPr lang="en-US" sz="2000" u="none" strike="noStrike" cap="none" dirty="0"/>
                        <a:t> </a:t>
                      </a:r>
                      <a:r>
                        <a:rPr lang="en-US" sz="2000" dirty="0"/>
                        <a:t>62.2%</a:t>
                      </a:r>
                      <a:endParaRPr sz="2000" u="none" strike="noStrike" cap="none" dirty="0">
                        <a:solidFill>
                          <a:srgbClr val="000000"/>
                        </a:solidFill>
                        <a:latin typeface="Arial"/>
                        <a:ea typeface="Arial"/>
                        <a:cs typeface="Arial"/>
                        <a:sym typeface="Arial"/>
                      </a:endParaRPr>
                    </a:p>
                  </a:txBody>
                  <a:tcPr marL="68575" marR="68575" marT="0" marB="0"/>
                </a:tc>
                <a:extLst>
                  <a:ext uri="{0D108BD9-81ED-4DB2-BD59-A6C34878D82A}">
                    <a16:rowId xmlns:a16="http://schemas.microsoft.com/office/drawing/2014/main" val="10004"/>
                  </a:ext>
                </a:extLst>
              </a:tr>
            </a:tbl>
          </a:graphicData>
        </a:graphic>
      </p:graphicFrame>
      <p:sp>
        <p:nvSpPr>
          <p:cNvPr id="210" name="Google Shape;210;p29"/>
          <p:cNvSpPr/>
          <p:nvPr/>
        </p:nvSpPr>
        <p:spPr>
          <a:xfrm>
            <a:off x="1066800" y="228600"/>
            <a:ext cx="7391400" cy="1828800"/>
          </a:xfrm>
          <a:prstGeom prst="rect">
            <a:avLst/>
          </a:prstGeom>
          <a:noFill/>
          <a:ln>
            <a:noFill/>
          </a:ln>
        </p:spPr>
        <p:txBody>
          <a:bodyPr spcFirstLastPara="1" wrap="square" lIns="91425" tIns="45700" rIns="91425" bIns="45700" anchor="ctr" anchorCtr="0">
            <a:noAutofit/>
          </a:bodyPr>
          <a:lstStyle/>
          <a:p>
            <a:pPr lvl="0">
              <a:spcBef>
                <a:spcPts val="0"/>
              </a:spcBef>
              <a:spcAft>
                <a:spcPts val="0"/>
              </a:spcAft>
              <a:buClr>
                <a:srgbClr val="000000"/>
              </a:buClr>
              <a:buSzPts val="1800"/>
            </a:pPr>
            <a:r>
              <a:rPr lang="en-US" sz="1600" b="1" dirty="0"/>
              <a:t>C 2.01 By June </a:t>
            </a:r>
            <a:r>
              <a:rPr lang="en-US" sz="1600" b="1" dirty="0" smtClean="0"/>
              <a:t>2019, </a:t>
            </a:r>
            <a:r>
              <a:rPr lang="en-US" sz="1600" b="1" dirty="0"/>
              <a:t>through modification of instruction, curriculum and environment, 80% of students will be proficient in math as measured by Math End of Grade Assessment (3-5), North Carolina Department of Public Instruction Math Summative (K-2</a:t>
            </a:r>
            <a:r>
              <a:rPr lang="en-US" sz="1600" b="1" dirty="0" smtClean="0"/>
              <a:t>).</a:t>
            </a:r>
            <a:r>
              <a:rPr lang="es-ES" sz="1600" dirty="0"/>
              <a:t> </a:t>
            </a:r>
            <a:endParaRPr lang="es-ES" sz="1600" dirty="0" smtClean="0"/>
          </a:p>
          <a:p>
            <a:pPr lvl="0">
              <a:spcBef>
                <a:spcPts val="0"/>
              </a:spcBef>
              <a:spcAft>
                <a:spcPts val="0"/>
              </a:spcAft>
              <a:buClr>
                <a:srgbClr val="000000"/>
              </a:buClr>
              <a:buSzPts val="1800"/>
            </a:pPr>
            <a:r>
              <a:rPr lang="es-ES" sz="1400" dirty="0" smtClean="0"/>
              <a:t>Para </a:t>
            </a:r>
            <a:r>
              <a:rPr lang="es-ES" sz="1400" dirty="0"/>
              <a:t>junio de 2019, a través de la modificación de instrucción, currículo y ambiente, el 80% de los estudiantes serán competentes en matemáticas según lo evaluado por la Evaluación de Fin de Grado (3-5), Suma de Matemáticas del Departamento de Instrucción Pública de Carolina del Norte (K-2).</a:t>
            </a:r>
            <a:endParaRPr sz="14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800"/>
              <a:buFont typeface="Questrial"/>
              <a:buNone/>
            </a:pPr>
            <a:endParaRPr sz="1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031940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0"/>
          <p:cNvSpPr/>
          <p:nvPr/>
        </p:nvSpPr>
        <p:spPr>
          <a:xfrm>
            <a:off x="692584" y="2514600"/>
            <a:ext cx="8229600" cy="1066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dirty="0"/>
              <a:t>E1.06 Balfour will develop 1 new community relationship</a:t>
            </a:r>
            <a:r>
              <a:rPr lang="en-US" sz="1800" dirty="0" smtClean="0"/>
              <a:t>.</a:t>
            </a:r>
          </a:p>
          <a:p>
            <a:pPr lvl="0">
              <a:spcBef>
                <a:spcPts val="0"/>
              </a:spcBef>
              <a:spcAft>
                <a:spcPts val="0"/>
              </a:spcAft>
              <a:buClr>
                <a:srgbClr val="000000"/>
              </a:buClr>
              <a:buSzPts val="1800"/>
            </a:pPr>
            <a:r>
              <a:rPr lang="es-ES" i="1" dirty="0" err="1">
                <a:solidFill>
                  <a:srgbClr val="0070C0"/>
                </a:solidFill>
              </a:rPr>
              <a:t>Balfour</a:t>
            </a:r>
            <a:r>
              <a:rPr lang="es-ES" i="1" dirty="0">
                <a:solidFill>
                  <a:srgbClr val="0070C0"/>
                </a:solidFill>
              </a:rPr>
              <a:t> desarrollará 1 nueva relación comunitaria.</a:t>
            </a:r>
            <a:endParaRPr sz="1800" i="1" u="none" strike="noStrike" cap="none" dirty="0">
              <a:solidFill>
                <a:srgbClr val="0070C0"/>
              </a:solidFill>
            </a:endParaRPr>
          </a:p>
          <a:p>
            <a:pPr marL="0" marR="0" lvl="0" indent="0" algn="l" rtl="0">
              <a:lnSpc>
                <a:spcPct val="100000"/>
              </a:lnSpc>
              <a:spcBef>
                <a:spcPts val="0"/>
              </a:spcBef>
              <a:spcAft>
                <a:spcPts val="0"/>
              </a:spcAft>
              <a:buClr>
                <a:schemeClr val="dk1"/>
              </a:buClr>
              <a:buSzPts val="1800"/>
              <a:buFont typeface="Questrial"/>
              <a:buNone/>
            </a:pPr>
            <a:endParaRPr sz="1800" b="0" i="0" u="none" strike="noStrike" cap="none" dirty="0">
              <a:solidFill>
                <a:schemeClr val="dk1"/>
              </a:solidFill>
              <a:latin typeface="Arial"/>
              <a:ea typeface="Arial"/>
              <a:cs typeface="Arial"/>
              <a:sym typeface="Arial"/>
            </a:endParaRPr>
          </a:p>
        </p:txBody>
      </p:sp>
      <p:sp>
        <p:nvSpPr>
          <p:cNvPr id="216" name="Google Shape;216;p30"/>
          <p:cNvSpPr/>
          <p:nvPr/>
        </p:nvSpPr>
        <p:spPr>
          <a:xfrm>
            <a:off x="692584" y="3810000"/>
            <a:ext cx="8305800" cy="1905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dirty="0"/>
              <a:t>E 1.06 80% of Balfour families will be engaged in their student's </a:t>
            </a:r>
            <a:r>
              <a:rPr lang="en-US" sz="1800" dirty="0" smtClean="0"/>
              <a:t>learning through Class Dojo and Academic Family Teacher Team Nights. </a:t>
            </a:r>
          </a:p>
          <a:p>
            <a:pPr marL="0" marR="0" lvl="0" indent="0" algn="l" rtl="0">
              <a:lnSpc>
                <a:spcPct val="100000"/>
              </a:lnSpc>
              <a:spcBef>
                <a:spcPts val="0"/>
              </a:spcBef>
              <a:spcAft>
                <a:spcPts val="0"/>
              </a:spcAft>
              <a:buClr>
                <a:srgbClr val="000000"/>
              </a:buClr>
              <a:buSzPts val="1800"/>
              <a:buFont typeface="Arial"/>
              <a:buNone/>
            </a:pPr>
            <a:endParaRPr lang="en-US" i="0" u="none" strike="noStrike" cap="none" dirty="0">
              <a:solidFill>
                <a:schemeClr val="dk1"/>
              </a:solidFill>
            </a:endParaRPr>
          </a:p>
          <a:p>
            <a:pPr lvl="0">
              <a:spcBef>
                <a:spcPts val="0"/>
              </a:spcBef>
              <a:spcAft>
                <a:spcPts val="0"/>
              </a:spcAft>
              <a:buClr>
                <a:srgbClr val="000000"/>
              </a:buClr>
              <a:buSzPts val="1800"/>
            </a:pPr>
            <a:r>
              <a:rPr lang="es-ES" i="1" dirty="0" smtClean="0">
                <a:solidFill>
                  <a:srgbClr val="0070C0"/>
                </a:solidFill>
              </a:rPr>
              <a:t>80% </a:t>
            </a:r>
            <a:r>
              <a:rPr lang="es-ES" i="1" dirty="0" smtClean="0">
                <a:solidFill>
                  <a:srgbClr val="0070C0"/>
                </a:solidFill>
              </a:rPr>
              <a:t>de las</a:t>
            </a:r>
            <a:r>
              <a:rPr lang="es-ES" i="1" dirty="0" smtClean="0">
                <a:solidFill>
                  <a:srgbClr val="0070C0"/>
                </a:solidFill>
              </a:rPr>
              <a:t> </a:t>
            </a:r>
            <a:r>
              <a:rPr lang="es-ES" i="1" dirty="0">
                <a:solidFill>
                  <a:srgbClr val="0070C0"/>
                </a:solidFill>
              </a:rPr>
              <a:t>familias de </a:t>
            </a:r>
            <a:r>
              <a:rPr lang="es-ES" i="1" dirty="0" err="1">
                <a:solidFill>
                  <a:srgbClr val="0070C0"/>
                </a:solidFill>
              </a:rPr>
              <a:t>Balfour</a:t>
            </a:r>
            <a:r>
              <a:rPr lang="es-ES" i="1" dirty="0">
                <a:solidFill>
                  <a:srgbClr val="0070C0"/>
                </a:solidFill>
              </a:rPr>
              <a:t> participarán en el aprendizaje de sus estudiantes a través de </a:t>
            </a:r>
            <a:r>
              <a:rPr lang="es-ES" i="1" dirty="0" err="1">
                <a:solidFill>
                  <a:srgbClr val="0070C0"/>
                </a:solidFill>
              </a:rPr>
              <a:t>Class</a:t>
            </a:r>
            <a:r>
              <a:rPr lang="es-ES" i="1" dirty="0">
                <a:solidFill>
                  <a:srgbClr val="0070C0"/>
                </a:solidFill>
              </a:rPr>
              <a:t> </a:t>
            </a:r>
            <a:r>
              <a:rPr lang="es-ES" i="1" dirty="0" err="1">
                <a:solidFill>
                  <a:srgbClr val="0070C0"/>
                </a:solidFill>
              </a:rPr>
              <a:t>Dojo</a:t>
            </a:r>
            <a:r>
              <a:rPr lang="es-ES" i="1" dirty="0">
                <a:solidFill>
                  <a:srgbClr val="0070C0"/>
                </a:solidFill>
              </a:rPr>
              <a:t> y </a:t>
            </a:r>
            <a:r>
              <a:rPr lang="es-ES" i="1" dirty="0" smtClean="0">
                <a:solidFill>
                  <a:srgbClr val="0070C0"/>
                </a:solidFill>
              </a:rPr>
              <a:t>Noches Académicas Familiares.</a:t>
            </a:r>
            <a:endParaRPr sz="1800" i="1" u="none" strike="noStrike" cap="none" dirty="0">
              <a:solidFill>
                <a:srgbClr val="0070C0"/>
              </a:solidFill>
            </a:endParaRPr>
          </a:p>
          <a:p>
            <a:pPr marL="0" marR="0" lvl="0" indent="0" algn="l" rtl="0">
              <a:lnSpc>
                <a:spcPct val="100000"/>
              </a:lnSpc>
              <a:spcBef>
                <a:spcPts val="0"/>
              </a:spcBef>
              <a:spcAft>
                <a:spcPts val="0"/>
              </a:spcAft>
              <a:buClr>
                <a:schemeClr val="dk1"/>
              </a:buClr>
              <a:buSzPts val="1800"/>
              <a:buFont typeface="Questrial"/>
              <a:buNone/>
            </a:pPr>
            <a:endParaRPr sz="18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983819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50938" y="214313"/>
            <a:ext cx="7383462" cy="1690687"/>
          </a:xfrm>
        </p:spPr>
        <p:txBody>
          <a:bodyPr/>
          <a:lstStyle/>
          <a:p>
            <a:pPr eaLnBrk="1" hangingPunct="1">
              <a:defRPr/>
            </a:pPr>
            <a:r>
              <a:rPr lang="en-US" sz="3600" dirty="0" smtClean="0">
                <a:latin typeface="Geneva"/>
                <a:ea typeface="+mj-ea"/>
                <a:cs typeface="Geneva"/>
              </a:rPr>
              <a:t>Events of Tonight</a:t>
            </a:r>
            <a:br>
              <a:rPr lang="en-US" sz="3600" dirty="0" smtClean="0">
                <a:latin typeface="Geneva"/>
                <a:ea typeface="+mj-ea"/>
                <a:cs typeface="Geneva"/>
              </a:rPr>
            </a:br>
            <a:r>
              <a:rPr lang="es-MX" sz="3600" dirty="0" smtClean="0">
                <a:solidFill>
                  <a:srgbClr val="000000"/>
                </a:solidFill>
                <a:latin typeface="Geneva"/>
                <a:ea typeface="+mj-ea"/>
                <a:cs typeface="Geneva"/>
              </a:rPr>
              <a:t>Eventos de la Noche</a:t>
            </a:r>
            <a:endParaRPr lang="es-MX" sz="4000" dirty="0" smtClean="0">
              <a:ea typeface="+mj-ea"/>
              <a:cs typeface="+mj-cs"/>
            </a:endParaRPr>
          </a:p>
        </p:txBody>
      </p:sp>
      <p:sp>
        <p:nvSpPr>
          <p:cNvPr id="15363" name="Rectangle 4"/>
          <p:cNvSpPr>
            <a:spLocks noGrp="1" noChangeArrowheads="1"/>
          </p:cNvSpPr>
          <p:nvPr>
            <p:ph sz="half" idx="1"/>
          </p:nvPr>
        </p:nvSpPr>
        <p:spPr>
          <a:xfrm>
            <a:off x="228600" y="2133600"/>
            <a:ext cx="4267200" cy="4343400"/>
          </a:xfrm>
        </p:spPr>
        <p:txBody>
          <a:bodyPr/>
          <a:lstStyle/>
          <a:p>
            <a:pPr marL="457200" indent="-457200" eaLnBrk="1" hangingPunct="1">
              <a:lnSpc>
                <a:spcPct val="80000"/>
              </a:lnSpc>
            </a:pPr>
            <a:r>
              <a:rPr lang="en-US" sz="1800" b="1" dirty="0" smtClean="0"/>
              <a:t>Parent Teacher Organization</a:t>
            </a:r>
          </a:p>
          <a:p>
            <a:pPr marL="457200" indent="-457200" eaLnBrk="1" hangingPunct="1">
              <a:lnSpc>
                <a:spcPct val="80000"/>
              </a:lnSpc>
            </a:pPr>
            <a:endParaRPr lang="en-US" sz="1800" b="1" dirty="0"/>
          </a:p>
          <a:p>
            <a:pPr marL="457200" indent="-457200" eaLnBrk="1" hangingPunct="1">
              <a:lnSpc>
                <a:spcPct val="80000"/>
              </a:lnSpc>
            </a:pPr>
            <a:r>
              <a:rPr lang="en-US" sz="1800" b="1" dirty="0" smtClean="0"/>
              <a:t>Welcome from Dr. Worrell, Superintendent of Asheboro City Schools</a:t>
            </a:r>
          </a:p>
          <a:p>
            <a:pPr marL="457200" indent="-457200" eaLnBrk="1" hangingPunct="1">
              <a:lnSpc>
                <a:spcPct val="80000"/>
              </a:lnSpc>
            </a:pPr>
            <a:endParaRPr lang="en-US" sz="1800" b="1" dirty="0"/>
          </a:p>
          <a:p>
            <a:pPr marL="457200" indent="-457200" eaLnBrk="1" hangingPunct="1">
              <a:lnSpc>
                <a:spcPct val="80000"/>
              </a:lnSpc>
            </a:pPr>
            <a:r>
              <a:rPr lang="en-US" sz="1800" b="1" dirty="0" smtClean="0"/>
              <a:t>Girl Scouts</a:t>
            </a:r>
          </a:p>
          <a:p>
            <a:pPr marL="0" indent="0" eaLnBrk="1" hangingPunct="1">
              <a:lnSpc>
                <a:spcPct val="80000"/>
              </a:lnSpc>
              <a:buNone/>
            </a:pPr>
            <a:endParaRPr lang="en-US" sz="1800" b="1" dirty="0" smtClean="0"/>
          </a:p>
          <a:p>
            <a:pPr marL="457200" indent="-457200" eaLnBrk="1" hangingPunct="1">
              <a:lnSpc>
                <a:spcPct val="80000"/>
              </a:lnSpc>
            </a:pPr>
            <a:r>
              <a:rPr lang="en-US" sz="1800" b="1" dirty="0" smtClean="0"/>
              <a:t>Reading Information in Classrooms/Spooky Tales and Hay Bales outside for kids</a:t>
            </a:r>
          </a:p>
          <a:p>
            <a:pPr marL="0" indent="0" eaLnBrk="1" hangingPunct="1">
              <a:lnSpc>
                <a:spcPct val="80000"/>
              </a:lnSpc>
              <a:buNone/>
            </a:pPr>
            <a:endParaRPr lang="en-US" sz="1800" dirty="0" smtClean="0"/>
          </a:p>
          <a:p>
            <a:pPr marL="457200" indent="-457200" eaLnBrk="1" hangingPunct="1">
              <a:lnSpc>
                <a:spcPct val="80000"/>
              </a:lnSpc>
            </a:pPr>
            <a:r>
              <a:rPr lang="en-US" sz="1800" b="1" dirty="0" smtClean="0"/>
              <a:t>The following items will be collected as you exit the classroom:  </a:t>
            </a:r>
          </a:p>
          <a:p>
            <a:pPr marL="457200" indent="-457200" eaLnBrk="1" hangingPunct="1">
              <a:lnSpc>
                <a:spcPct val="80000"/>
              </a:lnSpc>
            </a:pPr>
            <a:endParaRPr lang="en-US" sz="1800" b="1" dirty="0"/>
          </a:p>
          <a:p>
            <a:pPr marL="457200" indent="-457200" eaLnBrk="1" hangingPunct="1">
              <a:lnSpc>
                <a:spcPct val="80000"/>
              </a:lnSpc>
            </a:pPr>
            <a:r>
              <a:rPr lang="en-US" sz="1800" b="1" dirty="0" smtClean="0"/>
              <a:t>Your signature for record of attendance</a:t>
            </a:r>
          </a:p>
          <a:p>
            <a:pPr marL="457200" indent="-457200" eaLnBrk="1" hangingPunct="1">
              <a:lnSpc>
                <a:spcPct val="80000"/>
              </a:lnSpc>
            </a:pPr>
            <a:endParaRPr lang="en-US" sz="1600" b="1" dirty="0" smtClean="0"/>
          </a:p>
          <a:p>
            <a:pPr marL="838200" lvl="1" indent="-381000" eaLnBrk="1" hangingPunct="1">
              <a:lnSpc>
                <a:spcPct val="80000"/>
              </a:lnSpc>
              <a:buFont typeface="Wingdings" pitchFamily="2" charset="2"/>
              <a:buNone/>
            </a:pPr>
            <a:endParaRPr lang="en-US" sz="1400" dirty="0" smtClean="0">
              <a:solidFill>
                <a:srgbClr val="0000FF"/>
              </a:solidFill>
            </a:endParaRPr>
          </a:p>
        </p:txBody>
      </p:sp>
      <p:sp>
        <p:nvSpPr>
          <p:cNvPr id="15364" name="Rectangle 5"/>
          <p:cNvSpPr>
            <a:spLocks noGrp="1" noChangeArrowheads="1"/>
          </p:cNvSpPr>
          <p:nvPr>
            <p:ph sz="half" idx="2"/>
          </p:nvPr>
        </p:nvSpPr>
        <p:spPr>
          <a:xfrm>
            <a:off x="4648200" y="1905000"/>
            <a:ext cx="4306888" cy="4572000"/>
          </a:xfrm>
        </p:spPr>
        <p:txBody>
          <a:bodyPr/>
          <a:lstStyle/>
          <a:p>
            <a:pPr eaLnBrk="1" hangingPunct="1">
              <a:lnSpc>
                <a:spcPct val="80000"/>
              </a:lnSpc>
            </a:pPr>
            <a:endParaRPr lang="es-MX" sz="1600" b="1" dirty="0" smtClean="0"/>
          </a:p>
          <a:p>
            <a:pPr eaLnBrk="1" hangingPunct="1">
              <a:lnSpc>
                <a:spcPct val="80000"/>
              </a:lnSpc>
            </a:pPr>
            <a:r>
              <a:rPr lang="es-MX" sz="1600" b="1" dirty="0" smtClean="0"/>
              <a:t>Organización de Padres y Maestros</a:t>
            </a:r>
          </a:p>
          <a:p>
            <a:pPr eaLnBrk="1" hangingPunct="1">
              <a:lnSpc>
                <a:spcPct val="80000"/>
              </a:lnSpc>
            </a:pPr>
            <a:endParaRPr lang="es-MX" sz="1600" b="1" dirty="0" smtClean="0"/>
          </a:p>
          <a:p>
            <a:pPr eaLnBrk="1" hangingPunct="1">
              <a:lnSpc>
                <a:spcPct val="80000"/>
              </a:lnSpc>
            </a:pPr>
            <a:r>
              <a:rPr lang="es-MX" sz="1600" b="1" dirty="0" smtClean="0"/>
              <a:t>Bienvenida de Dr. </a:t>
            </a:r>
            <a:r>
              <a:rPr lang="es-MX" sz="1600" b="1" dirty="0" err="1" smtClean="0"/>
              <a:t>Worrell</a:t>
            </a:r>
            <a:r>
              <a:rPr lang="es-MX" sz="1600" b="1" dirty="0" smtClean="0"/>
              <a:t> Superintendente de Las Escuelas de </a:t>
            </a:r>
            <a:r>
              <a:rPr lang="es-MX" sz="1600" b="1" dirty="0" err="1" smtClean="0"/>
              <a:t>Asheboro</a:t>
            </a:r>
            <a:endParaRPr lang="es-MX" sz="1600" b="1" dirty="0" smtClean="0"/>
          </a:p>
          <a:p>
            <a:pPr eaLnBrk="1" hangingPunct="1">
              <a:lnSpc>
                <a:spcPct val="80000"/>
              </a:lnSpc>
            </a:pPr>
            <a:endParaRPr lang="es-MX" sz="1600" b="1" dirty="0" smtClean="0"/>
          </a:p>
          <a:p>
            <a:pPr eaLnBrk="1" hangingPunct="1">
              <a:lnSpc>
                <a:spcPct val="80000"/>
              </a:lnSpc>
            </a:pPr>
            <a:r>
              <a:rPr lang="es-MX" sz="1600" b="1" dirty="0" err="1" smtClean="0"/>
              <a:t>Girl</a:t>
            </a:r>
            <a:r>
              <a:rPr lang="es-MX" sz="1600" b="1" dirty="0" smtClean="0"/>
              <a:t> Scouts</a:t>
            </a:r>
          </a:p>
          <a:p>
            <a:pPr eaLnBrk="1" hangingPunct="1">
              <a:lnSpc>
                <a:spcPct val="80000"/>
              </a:lnSpc>
            </a:pPr>
            <a:endParaRPr lang="es-MX" sz="1600" b="1" dirty="0" smtClean="0"/>
          </a:p>
          <a:p>
            <a:pPr eaLnBrk="1" hangingPunct="1">
              <a:lnSpc>
                <a:spcPct val="80000"/>
              </a:lnSpc>
            </a:pPr>
            <a:r>
              <a:rPr lang="es-MX" sz="1600" b="1" dirty="0" smtClean="0"/>
              <a:t>Información sobre la Lectura en los Salones de Clases/Actividades afuera para los estudiantes</a:t>
            </a:r>
          </a:p>
          <a:p>
            <a:pPr eaLnBrk="1" hangingPunct="1">
              <a:lnSpc>
                <a:spcPct val="80000"/>
              </a:lnSpc>
            </a:pPr>
            <a:endParaRPr lang="es-MX" sz="1600" b="1" dirty="0" smtClean="0"/>
          </a:p>
          <a:p>
            <a:pPr eaLnBrk="1" hangingPunct="1">
              <a:lnSpc>
                <a:spcPct val="80000"/>
              </a:lnSpc>
            </a:pPr>
            <a:r>
              <a:rPr lang="es-MX" sz="1600" b="1" dirty="0" smtClean="0"/>
              <a:t>Los siguientes artículos se recogerán al salir del salón: </a:t>
            </a:r>
          </a:p>
          <a:p>
            <a:pPr eaLnBrk="1" hangingPunct="1">
              <a:lnSpc>
                <a:spcPct val="80000"/>
              </a:lnSpc>
            </a:pPr>
            <a:endParaRPr lang="es-MX" sz="1600" b="1" dirty="0"/>
          </a:p>
          <a:p>
            <a:pPr eaLnBrk="1" hangingPunct="1">
              <a:lnSpc>
                <a:spcPct val="80000"/>
              </a:lnSpc>
            </a:pPr>
            <a:r>
              <a:rPr lang="es-MX" sz="1600" b="1" dirty="0" smtClean="0"/>
              <a:t>Su firma para registro de la asistencia </a:t>
            </a:r>
          </a:p>
          <a:p>
            <a:pPr eaLnBrk="1" hangingPunct="1">
              <a:lnSpc>
                <a:spcPct val="80000"/>
              </a:lnSpc>
              <a:buFont typeface="Wingdings" pitchFamily="2" charset="2"/>
              <a:buNone/>
            </a:pPr>
            <a:r>
              <a:rPr lang="es-MX" sz="1600" b="1" dirty="0" smtClean="0"/>
              <a:t> </a:t>
            </a:r>
          </a:p>
          <a:p>
            <a:pPr lvl="1" eaLnBrk="1" hangingPunct="1">
              <a:lnSpc>
                <a:spcPct val="80000"/>
              </a:lnSpc>
              <a:buFont typeface="Wingdings" pitchFamily="2" charset="2"/>
              <a:buNone/>
            </a:pPr>
            <a:endParaRPr lang="es-ES" sz="1400" dirty="0" smtClean="0"/>
          </a:p>
          <a:p>
            <a:pPr lvl="1" eaLnBrk="1" hangingPunct="1">
              <a:lnSpc>
                <a:spcPct val="80000"/>
              </a:lnSpc>
              <a:buFont typeface="Wingdings" pitchFamily="2" charset="2"/>
              <a:buNone/>
            </a:pPr>
            <a:endParaRPr lang="es-ES" sz="1300" dirty="0" smtClean="0"/>
          </a:p>
          <a:p>
            <a:pPr lvl="1" eaLnBrk="1" hangingPunct="1">
              <a:lnSpc>
                <a:spcPct val="80000"/>
              </a:lnSpc>
              <a:buFont typeface="Wingdings" pitchFamily="2" charset="2"/>
              <a:buNone/>
            </a:pPr>
            <a:endParaRPr lang="en-US" sz="13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Contact Information</a:t>
            </a:r>
            <a:br>
              <a:rPr lang="en-US" dirty="0" smtClean="0"/>
            </a:br>
            <a:r>
              <a:rPr lang="en-US" sz="4000" i="1" dirty="0" err="1" smtClean="0"/>
              <a:t>Informacion</a:t>
            </a:r>
            <a:r>
              <a:rPr lang="en-US" sz="4000" i="1" dirty="0" smtClean="0"/>
              <a:t> de </a:t>
            </a:r>
            <a:r>
              <a:rPr lang="en-US" sz="4000" i="1" dirty="0" err="1" smtClean="0"/>
              <a:t>Contacto</a:t>
            </a:r>
            <a:endParaRPr lang="en-US" sz="4000" i="1" dirty="0"/>
          </a:p>
        </p:txBody>
      </p:sp>
      <p:sp>
        <p:nvSpPr>
          <p:cNvPr id="8" name="Content Placeholder 7"/>
          <p:cNvSpPr>
            <a:spLocks noGrp="1"/>
          </p:cNvSpPr>
          <p:nvPr>
            <p:ph idx="1"/>
          </p:nvPr>
        </p:nvSpPr>
        <p:spPr>
          <a:xfrm>
            <a:off x="533400" y="1905000"/>
            <a:ext cx="8421688" cy="4227513"/>
          </a:xfrm>
        </p:spPr>
        <p:txBody>
          <a:bodyPr/>
          <a:lstStyle/>
          <a:p>
            <a:r>
              <a:rPr lang="en-US" sz="2800" dirty="0"/>
              <a:t>Principal-Penny Crooks 336-672-0322 </a:t>
            </a:r>
            <a:r>
              <a:rPr lang="en-US" sz="2800" u="sng" dirty="0" smtClean="0">
                <a:hlinkClick r:id="rId2"/>
              </a:rPr>
              <a:t>Pcrooks@asheboro.k12.nc.us</a:t>
            </a:r>
            <a:r>
              <a:rPr lang="en-US" sz="2800" u="sng" dirty="0" smtClean="0"/>
              <a:t> </a:t>
            </a:r>
            <a:r>
              <a:rPr lang="en-US" sz="2800" i="1" dirty="0" smtClean="0">
                <a:solidFill>
                  <a:srgbClr val="0070C0"/>
                </a:solidFill>
              </a:rPr>
              <a:t>(</a:t>
            </a:r>
            <a:r>
              <a:rPr lang="es-MX" sz="2800" i="1" dirty="0" smtClean="0">
                <a:solidFill>
                  <a:srgbClr val="0070C0"/>
                </a:solidFill>
              </a:rPr>
              <a:t>Directora)</a:t>
            </a:r>
          </a:p>
          <a:p>
            <a:r>
              <a:rPr lang="es-MX" sz="2800" dirty="0" err="1" smtClean="0"/>
              <a:t>Assistant</a:t>
            </a:r>
            <a:r>
              <a:rPr lang="es-MX" sz="2800" dirty="0" smtClean="0"/>
              <a:t> Principal-Chris Tuft 336-672-0322 </a:t>
            </a:r>
            <a:r>
              <a:rPr lang="es-MX" sz="2800" dirty="0" smtClean="0">
                <a:hlinkClick r:id="rId3"/>
              </a:rPr>
              <a:t>ctuft@asheboro.k12.nc.us</a:t>
            </a:r>
            <a:r>
              <a:rPr lang="es-MX" sz="2800" dirty="0" smtClean="0"/>
              <a:t> </a:t>
            </a:r>
            <a:r>
              <a:rPr lang="es-MX" sz="2800" i="1" dirty="0" smtClean="0">
                <a:solidFill>
                  <a:srgbClr val="0070C0"/>
                </a:solidFill>
              </a:rPr>
              <a:t>(subdirector)</a:t>
            </a:r>
          </a:p>
          <a:p>
            <a:r>
              <a:rPr lang="es-MX" sz="2800" dirty="0" err="1" smtClean="0"/>
              <a:t>Interpreter</a:t>
            </a:r>
            <a:r>
              <a:rPr lang="es-MX" sz="2800" dirty="0" smtClean="0"/>
              <a:t>/</a:t>
            </a:r>
            <a:r>
              <a:rPr lang="es-MX" sz="2800" dirty="0" err="1" smtClean="0"/>
              <a:t>Translator-Marilu</a:t>
            </a:r>
            <a:r>
              <a:rPr lang="es-MX" sz="2800" dirty="0" smtClean="0"/>
              <a:t> Arellano 336-672-0322 (M, W, F) </a:t>
            </a:r>
            <a:r>
              <a:rPr lang="es-MX" sz="2800" dirty="0" smtClean="0">
                <a:hlinkClick r:id="rId4"/>
              </a:rPr>
              <a:t>marellano@asheboro.k12.nc.us</a:t>
            </a:r>
            <a:r>
              <a:rPr lang="es-MX" sz="2800" dirty="0" smtClean="0"/>
              <a:t> </a:t>
            </a:r>
            <a:r>
              <a:rPr lang="es-MX" sz="2800" i="1" dirty="0" smtClean="0">
                <a:solidFill>
                  <a:srgbClr val="0070C0"/>
                </a:solidFill>
              </a:rPr>
              <a:t>(interprete)</a:t>
            </a:r>
          </a:p>
          <a:p>
            <a:r>
              <a:rPr lang="es-MX" sz="2800" dirty="0" err="1" smtClean="0"/>
              <a:t>Counselor</a:t>
            </a:r>
            <a:r>
              <a:rPr lang="es-MX" sz="2800" dirty="0" smtClean="0"/>
              <a:t>-John </a:t>
            </a:r>
            <a:r>
              <a:rPr lang="es-MX" sz="2800" dirty="0" err="1" smtClean="0"/>
              <a:t>Beard</a:t>
            </a:r>
            <a:r>
              <a:rPr lang="es-MX" sz="2800" dirty="0" smtClean="0"/>
              <a:t> 336-672-0322 </a:t>
            </a:r>
            <a:r>
              <a:rPr lang="es-MX" dirty="0" smtClean="0">
                <a:hlinkClick r:id="rId5"/>
              </a:rPr>
              <a:t>jbeard@asheboro.k12.nc.us</a:t>
            </a:r>
            <a:r>
              <a:rPr lang="es-MX" dirty="0" smtClean="0"/>
              <a:t> </a:t>
            </a:r>
            <a:r>
              <a:rPr lang="es-MX" i="1" dirty="0" smtClean="0">
                <a:solidFill>
                  <a:srgbClr val="0070C0"/>
                </a:solidFill>
              </a:rPr>
              <a:t>(consejer</a:t>
            </a:r>
            <a:r>
              <a:rPr lang="es-MX" dirty="0" smtClean="0">
                <a:solidFill>
                  <a:srgbClr val="0070C0"/>
                </a:solidFill>
              </a:rPr>
              <a:t>o)</a:t>
            </a:r>
            <a:endParaRPr lang="es-MX" dirty="0">
              <a:solidFill>
                <a:srgbClr val="0070C0"/>
              </a:solidFill>
            </a:endParaRPr>
          </a:p>
        </p:txBody>
      </p:sp>
      <p:sp>
        <p:nvSpPr>
          <p:cNvPr id="5" name="Footer Placeholder 4"/>
          <p:cNvSpPr>
            <a:spLocks noGrp="1"/>
          </p:cNvSpPr>
          <p:nvPr>
            <p:ph type="ftr" sz="quarter" idx="11"/>
          </p:nvPr>
        </p:nvSpPr>
        <p:spPr/>
        <p:txBody>
          <a:bodyPr/>
          <a:lstStyle/>
          <a:p>
            <a:pPr>
              <a:defRPr/>
            </a:pPr>
            <a:r>
              <a:rPr lang="en-US" smtClean="0"/>
              <a:t>RCS Title I Department 2011-2012</a:t>
            </a:r>
            <a:endParaRPr lang="en-US"/>
          </a:p>
        </p:txBody>
      </p:sp>
      <p:sp>
        <p:nvSpPr>
          <p:cNvPr id="6" name="Rectangle 5"/>
          <p:cNvSpPr/>
          <p:nvPr/>
        </p:nvSpPr>
        <p:spPr>
          <a:xfrm>
            <a:off x="4443599" y="3244334"/>
            <a:ext cx="256802"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1392166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1828800" y="2743200"/>
            <a:ext cx="5029200" cy="3389313"/>
          </a:xfrm>
        </p:spPr>
        <p:txBody>
          <a:bodyPr/>
          <a:lstStyle/>
          <a:p>
            <a:pPr algn="ctr" eaLnBrk="1" hangingPunct="1">
              <a:buFont typeface="Wingdings" charset="0"/>
              <a:buChar char="n"/>
              <a:defRPr/>
            </a:pPr>
            <a:r>
              <a:rPr lang="en-US" dirty="0" smtClean="0">
                <a:solidFill>
                  <a:srgbClr val="0000FF"/>
                </a:solidFill>
                <a:ea typeface="+mn-ea"/>
                <a:cs typeface="+mn-cs"/>
              </a:rPr>
              <a:t>THANK YOU</a:t>
            </a:r>
          </a:p>
          <a:p>
            <a:pPr algn="ctr" eaLnBrk="1" hangingPunct="1">
              <a:buFont typeface="Wingdings" charset="0"/>
              <a:buChar char="n"/>
              <a:defRPr/>
            </a:pPr>
            <a:endParaRPr lang="en-US" dirty="0" smtClean="0">
              <a:ea typeface="+mn-ea"/>
              <a:cs typeface="+mn-cs"/>
            </a:endParaRPr>
          </a:p>
          <a:p>
            <a:pPr algn="ctr" eaLnBrk="1" hangingPunct="1">
              <a:buFont typeface="Wingdings" charset="0"/>
              <a:buChar char="n"/>
              <a:defRPr/>
            </a:pPr>
            <a:endParaRPr lang="en-US" dirty="0" smtClean="0">
              <a:ea typeface="+mn-ea"/>
              <a:cs typeface="+mn-cs"/>
            </a:endParaRPr>
          </a:p>
          <a:p>
            <a:pPr algn="ctr" eaLnBrk="1" hangingPunct="1">
              <a:buFont typeface="Wingdings" charset="0"/>
              <a:buChar char="n"/>
              <a:defRPr/>
            </a:pPr>
            <a:r>
              <a:rPr lang="en-US" dirty="0" smtClean="0">
                <a:ea typeface="+mn-ea"/>
                <a:cs typeface="+mn-cs"/>
              </a:rPr>
              <a:t>GRACIAS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1219200" y="214313"/>
            <a:ext cx="6934200" cy="1462087"/>
          </a:xfrm>
        </p:spPr>
        <p:txBody>
          <a:bodyPr/>
          <a:lstStyle/>
          <a:p>
            <a:pPr eaLnBrk="1" hangingPunct="1"/>
            <a:r>
              <a:rPr lang="en-US" sz="4000" dirty="0" smtClean="0">
                <a:latin typeface="Geneva" charset="0"/>
              </a:rPr>
              <a:t>What is Title I?</a:t>
            </a:r>
            <a:br>
              <a:rPr lang="en-US" sz="4000" dirty="0" smtClean="0">
                <a:latin typeface="Geneva" charset="0"/>
              </a:rPr>
            </a:br>
            <a:r>
              <a:rPr lang="es-MX" sz="4000" dirty="0" smtClean="0">
                <a:solidFill>
                  <a:schemeClr val="tx1"/>
                </a:solidFill>
                <a:latin typeface="Geneva" charset="0"/>
              </a:rPr>
              <a:t>¿Qué es el Título I?</a:t>
            </a:r>
            <a:r>
              <a:rPr lang="es-MX" sz="4000" dirty="0" smtClean="0">
                <a:latin typeface="Geneva" charset="0"/>
              </a:rPr>
              <a:t/>
            </a:r>
            <a:br>
              <a:rPr lang="es-MX" sz="4000" dirty="0" smtClean="0">
                <a:latin typeface="Geneva" charset="0"/>
              </a:rPr>
            </a:br>
            <a:endParaRPr lang="es-MX" sz="1400" b="1" dirty="0" smtClean="0">
              <a:solidFill>
                <a:schemeClr val="hlink"/>
              </a:solidFill>
              <a:latin typeface="Geneva" charset="0"/>
            </a:endParaRPr>
          </a:p>
        </p:txBody>
      </p:sp>
      <p:sp>
        <p:nvSpPr>
          <p:cNvPr id="4101" name="Rectangle 5"/>
          <p:cNvSpPr>
            <a:spLocks noGrp="1" noChangeArrowheads="1"/>
          </p:cNvSpPr>
          <p:nvPr>
            <p:ph sz="half" idx="1"/>
          </p:nvPr>
        </p:nvSpPr>
        <p:spPr>
          <a:xfrm>
            <a:off x="685800" y="2362200"/>
            <a:ext cx="3352800" cy="3770313"/>
          </a:xfrm>
        </p:spPr>
        <p:txBody>
          <a:bodyPr/>
          <a:lstStyle/>
          <a:p>
            <a:pPr eaLnBrk="1" hangingPunct="1">
              <a:buFont typeface="Wingdings" charset="0"/>
              <a:buChar char="n"/>
              <a:defRPr/>
            </a:pPr>
            <a:r>
              <a:rPr lang="en-US" sz="2400" dirty="0" smtClean="0">
                <a:solidFill>
                  <a:srgbClr val="0000FF"/>
                </a:solidFill>
                <a:ea typeface="+mn-ea"/>
                <a:cs typeface="+mn-cs"/>
              </a:rPr>
              <a:t>Title I is a federal program that includes financial assistance to help ensure that all students meet state academic standards.</a:t>
            </a:r>
          </a:p>
          <a:p>
            <a:pPr eaLnBrk="1" hangingPunct="1">
              <a:buFont typeface="Wingdings" charset="0"/>
              <a:buNone/>
              <a:defRPr/>
            </a:pPr>
            <a:endParaRPr lang="en-US" dirty="0" smtClean="0">
              <a:ea typeface="+mn-ea"/>
              <a:cs typeface="+mn-cs"/>
            </a:endParaRPr>
          </a:p>
        </p:txBody>
      </p:sp>
      <p:sp>
        <p:nvSpPr>
          <p:cNvPr id="4100" name="Rectangle 6"/>
          <p:cNvSpPr>
            <a:spLocks noGrp="1" noChangeArrowheads="1"/>
          </p:cNvSpPr>
          <p:nvPr>
            <p:ph sz="half" idx="2"/>
          </p:nvPr>
        </p:nvSpPr>
        <p:spPr>
          <a:xfrm>
            <a:off x="4800600" y="2286000"/>
            <a:ext cx="3814763" cy="3770313"/>
          </a:xfrm>
        </p:spPr>
        <p:txBody>
          <a:bodyPr/>
          <a:lstStyle/>
          <a:p>
            <a:pPr eaLnBrk="1" hangingPunct="1"/>
            <a:r>
              <a:rPr lang="es-MX" sz="2400" dirty="0" smtClean="0">
                <a:latin typeface="Geneva" charset="0"/>
              </a:rPr>
              <a:t>Título I </a:t>
            </a:r>
            <a:r>
              <a:rPr lang="es-ES" sz="2400" dirty="0" smtClean="0"/>
              <a:t>es un programa federal que proporciona asistencia financiera para ayudar a garantizar que todos los alumnos cumplan con las normas académicas del estado.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000" dirty="0" smtClean="0"/>
              <a:t>Balfour </a:t>
            </a:r>
            <a:r>
              <a:rPr lang="en-US" sz="4000" dirty="0" smtClean="0">
                <a:latin typeface="Geneva" charset="0"/>
              </a:rPr>
              <a:t>is a Title I School</a:t>
            </a:r>
            <a:r>
              <a:rPr lang="en-US" sz="4000" dirty="0" smtClean="0"/>
              <a:t>	</a:t>
            </a:r>
            <a:br>
              <a:rPr lang="en-US" sz="4000" dirty="0" smtClean="0"/>
            </a:br>
            <a:r>
              <a:rPr lang="en-US" sz="4000" dirty="0" smtClean="0">
                <a:solidFill>
                  <a:srgbClr val="1C1C1C"/>
                </a:solidFill>
              </a:rPr>
              <a:t>Balfour </a:t>
            </a:r>
            <a:r>
              <a:rPr lang="en-US" sz="4000" dirty="0" err="1" smtClean="0">
                <a:solidFill>
                  <a:srgbClr val="1C1C1C"/>
                </a:solidFill>
              </a:rPr>
              <a:t>es</a:t>
            </a:r>
            <a:r>
              <a:rPr lang="en-US" sz="4000" dirty="0" smtClean="0">
                <a:solidFill>
                  <a:srgbClr val="1C1C1C"/>
                </a:solidFill>
              </a:rPr>
              <a:t> </a:t>
            </a:r>
            <a:r>
              <a:rPr lang="en-US" sz="4000" dirty="0" err="1" smtClean="0">
                <a:solidFill>
                  <a:srgbClr val="1C1C1C"/>
                </a:solidFill>
              </a:rPr>
              <a:t>una</a:t>
            </a:r>
            <a:r>
              <a:rPr lang="en-US" sz="4000" dirty="0" smtClean="0">
                <a:solidFill>
                  <a:srgbClr val="1C1C1C"/>
                </a:solidFill>
              </a:rPr>
              <a:t> </a:t>
            </a:r>
            <a:r>
              <a:rPr lang="en-US" sz="4000" dirty="0" err="1" smtClean="0">
                <a:solidFill>
                  <a:srgbClr val="1C1C1C"/>
                </a:solidFill>
              </a:rPr>
              <a:t>Escuela</a:t>
            </a:r>
            <a:r>
              <a:rPr lang="en-US" sz="4000" dirty="0" smtClean="0">
                <a:solidFill>
                  <a:srgbClr val="1C1C1C"/>
                </a:solidFill>
              </a:rPr>
              <a:t> </a:t>
            </a:r>
            <a:r>
              <a:rPr lang="es-ES" sz="4000" dirty="0" smtClean="0">
                <a:solidFill>
                  <a:srgbClr val="1C1C1C"/>
                </a:solidFill>
              </a:rPr>
              <a:t>Título I.</a:t>
            </a:r>
            <a:endParaRPr lang="en-US" sz="4000" dirty="0" smtClean="0">
              <a:solidFill>
                <a:srgbClr val="1C1C1C"/>
              </a:solidFill>
            </a:endParaRPr>
          </a:p>
        </p:txBody>
      </p:sp>
      <p:sp>
        <p:nvSpPr>
          <p:cNvPr id="12292" name="Rectangle 4"/>
          <p:cNvSpPr>
            <a:spLocks noGrp="1" noChangeArrowheads="1"/>
          </p:cNvSpPr>
          <p:nvPr>
            <p:ph sz="half" idx="1"/>
          </p:nvPr>
        </p:nvSpPr>
        <p:spPr>
          <a:xfrm>
            <a:off x="457200" y="2133600"/>
            <a:ext cx="3657600" cy="3998913"/>
          </a:xfrm>
        </p:spPr>
        <p:txBody>
          <a:bodyPr/>
          <a:lstStyle/>
          <a:p>
            <a:pPr eaLnBrk="1" hangingPunct="1">
              <a:buFont typeface="Wingdings" charset="0"/>
              <a:buChar char="n"/>
              <a:defRPr/>
            </a:pPr>
            <a:r>
              <a:rPr lang="en-US" sz="2000" dirty="0" smtClean="0">
                <a:solidFill>
                  <a:srgbClr val="0000FF"/>
                </a:solidFill>
                <a:ea typeface="+mn-ea"/>
                <a:cs typeface="+mn-cs"/>
              </a:rPr>
              <a:t>Balfour uses Title I funds to operate a schoolwide program.</a:t>
            </a:r>
          </a:p>
          <a:p>
            <a:pPr eaLnBrk="1" hangingPunct="1">
              <a:buFont typeface="Wingdings" charset="0"/>
              <a:buChar char="n"/>
              <a:defRPr/>
            </a:pPr>
            <a:r>
              <a:rPr lang="en-US" sz="2000" dirty="0" err="1" smtClean="0">
                <a:solidFill>
                  <a:srgbClr val="0000FF"/>
                </a:solidFill>
                <a:ea typeface="+mn-ea"/>
                <a:cs typeface="+mn-cs"/>
              </a:rPr>
              <a:t>Schoolwide</a:t>
            </a:r>
            <a:r>
              <a:rPr lang="en-US" sz="2000" dirty="0" smtClean="0">
                <a:solidFill>
                  <a:srgbClr val="0000FF"/>
                </a:solidFill>
                <a:ea typeface="+mn-ea"/>
                <a:cs typeface="+mn-cs"/>
              </a:rPr>
              <a:t> programs allow Title I funds to be used to serve ALL children in the school.</a:t>
            </a:r>
          </a:p>
          <a:p>
            <a:pPr eaLnBrk="1" hangingPunct="1">
              <a:buFont typeface="Wingdings" charset="0"/>
              <a:buChar char="n"/>
              <a:defRPr/>
            </a:pPr>
            <a:r>
              <a:rPr lang="en-US" sz="2000" dirty="0" smtClean="0">
                <a:solidFill>
                  <a:srgbClr val="0000FF"/>
                </a:solidFill>
                <a:ea typeface="+mn-ea"/>
                <a:cs typeface="+mn-cs"/>
              </a:rPr>
              <a:t>Operating a schoolwide program allows more flexibility in the way schools use Title I funds. </a:t>
            </a:r>
          </a:p>
          <a:p>
            <a:pPr eaLnBrk="1" hangingPunct="1">
              <a:buFont typeface="Wingdings" charset="0"/>
              <a:buNone/>
              <a:defRPr/>
            </a:pPr>
            <a:endParaRPr lang="en-US" sz="2500" dirty="0" smtClean="0">
              <a:ea typeface="+mn-ea"/>
              <a:cs typeface="+mn-cs"/>
            </a:endParaRPr>
          </a:p>
        </p:txBody>
      </p:sp>
      <p:sp>
        <p:nvSpPr>
          <p:cNvPr id="5124" name="Rectangle 5"/>
          <p:cNvSpPr>
            <a:spLocks noGrp="1" noChangeArrowheads="1"/>
          </p:cNvSpPr>
          <p:nvPr>
            <p:ph sz="half" idx="2"/>
          </p:nvPr>
        </p:nvSpPr>
        <p:spPr>
          <a:xfrm>
            <a:off x="4191000" y="2057400"/>
            <a:ext cx="4764088" cy="4419600"/>
          </a:xfrm>
        </p:spPr>
        <p:txBody>
          <a:bodyPr/>
          <a:lstStyle/>
          <a:p>
            <a:pPr eaLnBrk="1" hangingPunct="1"/>
            <a:r>
              <a:rPr lang="es-ES" sz="2000" dirty="0" smtClean="0"/>
              <a:t>la escuela </a:t>
            </a:r>
            <a:r>
              <a:rPr lang="es-ES" sz="2000" dirty="0" err="1" smtClean="0"/>
              <a:t>Balfour</a:t>
            </a:r>
            <a:r>
              <a:rPr lang="es-ES" sz="2000" dirty="0" smtClean="0"/>
              <a:t> usa fondos de Título I para realizar programas en “todo el sistema escolar.” </a:t>
            </a:r>
            <a:endParaRPr lang="es-ES" altLang="ja-JP" sz="2000" dirty="0" smtClean="0"/>
          </a:p>
          <a:p>
            <a:pPr eaLnBrk="1" hangingPunct="1"/>
            <a:r>
              <a:rPr lang="es-ES" sz="2000" dirty="0" smtClean="0"/>
              <a:t>Los programas </a:t>
            </a:r>
            <a:r>
              <a:rPr lang="es-ES" altLang="en-US" sz="2000" dirty="0" smtClean="0"/>
              <a:t>“de todo el sistema escolar”</a:t>
            </a:r>
            <a:r>
              <a:rPr lang="es-ES" altLang="ja-JP" sz="2000" dirty="0" smtClean="0"/>
              <a:t> permiten que los fondos del programa Título I,  sean utilizados para servir a TODOS los niños en la escuela.</a:t>
            </a:r>
          </a:p>
          <a:p>
            <a:pPr eaLnBrk="1" hangingPunct="1"/>
            <a:r>
              <a:rPr lang="es-ES" sz="2000" dirty="0" smtClean="0"/>
              <a:t>Realizando programas </a:t>
            </a:r>
            <a:r>
              <a:rPr lang="es-ES" altLang="en-US" sz="2000" dirty="0" smtClean="0"/>
              <a:t>“</a:t>
            </a:r>
            <a:r>
              <a:rPr lang="es-ES" sz="2000" dirty="0" smtClean="0"/>
              <a:t> de todo el sistema escolar</a:t>
            </a:r>
            <a:r>
              <a:rPr lang="es-ES" altLang="en-US" sz="2000" dirty="0" smtClean="0"/>
              <a:t>”</a:t>
            </a:r>
            <a:r>
              <a:rPr lang="es-ES" sz="2000" dirty="0" smtClean="0"/>
              <a:t> permite mayor flexibilidad en la manera en como las escuelas usan los fondos del programa Título 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1295400" y="214313"/>
            <a:ext cx="7648575" cy="1462087"/>
          </a:xfrm>
        </p:spPr>
        <p:txBody>
          <a:bodyPr/>
          <a:lstStyle/>
          <a:p>
            <a:pPr eaLnBrk="1" hangingPunct="1"/>
            <a:r>
              <a:rPr lang="en-US" sz="2800" dirty="0" smtClean="0">
                <a:latin typeface="Geneva" charset="0"/>
              </a:rPr>
              <a:t>Title I Funds Support Our Students</a:t>
            </a:r>
            <a:br>
              <a:rPr lang="en-US" sz="2800" dirty="0" smtClean="0">
                <a:latin typeface="Geneva" charset="0"/>
              </a:rPr>
            </a:br>
            <a:r>
              <a:rPr lang="en-US" sz="2800" dirty="0" smtClean="0">
                <a:solidFill>
                  <a:schemeClr val="tx1"/>
                </a:solidFill>
                <a:latin typeface="Geneva" charset="0"/>
              </a:rPr>
              <a:t>Los</a:t>
            </a:r>
            <a:r>
              <a:rPr lang="en-US" sz="2800" dirty="0" smtClean="0">
                <a:latin typeface="Geneva" charset="0"/>
              </a:rPr>
              <a:t> </a:t>
            </a:r>
            <a:r>
              <a:rPr lang="es-MX" sz="2800" dirty="0" smtClean="0">
                <a:solidFill>
                  <a:srgbClr val="000000"/>
                </a:solidFill>
                <a:latin typeface="Geneva" charset="0"/>
              </a:rPr>
              <a:t>Fondos de </a:t>
            </a:r>
            <a:r>
              <a:rPr lang="es-MX" sz="2800" dirty="0" smtClean="0">
                <a:solidFill>
                  <a:schemeClr val="tx1"/>
                </a:solidFill>
                <a:latin typeface="Geneva" charset="0"/>
              </a:rPr>
              <a:t>Título I Apoyan a Nuestros Alumnos</a:t>
            </a:r>
            <a:endParaRPr lang="es-MX" sz="2800" dirty="0" smtClean="0">
              <a:solidFill>
                <a:srgbClr val="000000"/>
              </a:solidFill>
              <a:latin typeface="Geneva" charset="0"/>
            </a:endParaRPr>
          </a:p>
        </p:txBody>
      </p:sp>
      <p:sp>
        <p:nvSpPr>
          <p:cNvPr id="6147" name="Rectangle 5"/>
          <p:cNvSpPr>
            <a:spLocks noGrp="1" noChangeArrowheads="1"/>
          </p:cNvSpPr>
          <p:nvPr>
            <p:ph sz="half" idx="1"/>
          </p:nvPr>
        </p:nvSpPr>
        <p:spPr>
          <a:xfrm>
            <a:off x="381000" y="2133600"/>
            <a:ext cx="4038600" cy="3998913"/>
          </a:xfrm>
        </p:spPr>
        <p:txBody>
          <a:bodyPr/>
          <a:lstStyle/>
          <a:p>
            <a:pPr eaLnBrk="1" hangingPunct="1">
              <a:lnSpc>
                <a:spcPct val="80000"/>
              </a:lnSpc>
              <a:buFont typeface="Wingdings" pitchFamily="2" charset="2"/>
              <a:buNone/>
            </a:pPr>
            <a:endParaRPr lang="en-US" sz="1400" dirty="0" smtClean="0"/>
          </a:p>
          <a:p>
            <a:pPr eaLnBrk="1" hangingPunct="1">
              <a:lnSpc>
                <a:spcPct val="80000"/>
              </a:lnSpc>
            </a:pPr>
            <a:r>
              <a:rPr lang="en-US" sz="2000" dirty="0" smtClean="0">
                <a:solidFill>
                  <a:srgbClr val="0000FF"/>
                </a:solidFill>
              </a:rPr>
              <a:t>Additional personnel to reduce class sizes</a:t>
            </a:r>
          </a:p>
          <a:p>
            <a:pPr eaLnBrk="1" hangingPunct="1">
              <a:lnSpc>
                <a:spcPct val="80000"/>
              </a:lnSpc>
            </a:pPr>
            <a:r>
              <a:rPr lang="en-US" sz="2000" dirty="0" smtClean="0">
                <a:solidFill>
                  <a:srgbClr val="0000FF"/>
                </a:solidFill>
              </a:rPr>
              <a:t>Additional personnel for lead teachers to support instruction</a:t>
            </a:r>
          </a:p>
          <a:p>
            <a:pPr eaLnBrk="1" hangingPunct="1">
              <a:lnSpc>
                <a:spcPct val="80000"/>
              </a:lnSpc>
            </a:pPr>
            <a:r>
              <a:rPr lang="en-US" sz="2000" dirty="0" smtClean="0">
                <a:solidFill>
                  <a:srgbClr val="0000FF"/>
                </a:solidFill>
              </a:rPr>
              <a:t>Professional development for staff</a:t>
            </a:r>
          </a:p>
          <a:p>
            <a:pPr eaLnBrk="1" hangingPunct="1">
              <a:lnSpc>
                <a:spcPct val="80000"/>
              </a:lnSpc>
            </a:pPr>
            <a:r>
              <a:rPr lang="en-US" sz="2000" dirty="0" smtClean="0">
                <a:solidFill>
                  <a:srgbClr val="0000FF"/>
                </a:solidFill>
              </a:rPr>
              <a:t>Additional funds for parent involvement</a:t>
            </a:r>
          </a:p>
          <a:p>
            <a:pPr eaLnBrk="1" hangingPunct="1">
              <a:lnSpc>
                <a:spcPct val="80000"/>
              </a:lnSpc>
            </a:pPr>
            <a:endParaRPr lang="en-US" sz="2000" dirty="0" smtClean="0"/>
          </a:p>
          <a:p>
            <a:pPr eaLnBrk="1" hangingPunct="1">
              <a:lnSpc>
                <a:spcPct val="80000"/>
              </a:lnSpc>
            </a:pPr>
            <a:endParaRPr lang="en-US" sz="2000" dirty="0" smtClean="0"/>
          </a:p>
        </p:txBody>
      </p:sp>
      <p:sp>
        <p:nvSpPr>
          <p:cNvPr id="6148" name="Rectangle 6"/>
          <p:cNvSpPr>
            <a:spLocks noGrp="1" noChangeArrowheads="1"/>
          </p:cNvSpPr>
          <p:nvPr>
            <p:ph sz="half" idx="2"/>
          </p:nvPr>
        </p:nvSpPr>
        <p:spPr>
          <a:xfrm>
            <a:off x="4648200" y="2057400"/>
            <a:ext cx="4119563" cy="4075113"/>
          </a:xfrm>
        </p:spPr>
        <p:txBody>
          <a:bodyPr/>
          <a:lstStyle/>
          <a:p>
            <a:pPr eaLnBrk="1" hangingPunct="1">
              <a:lnSpc>
                <a:spcPct val="90000"/>
              </a:lnSpc>
              <a:buFont typeface="Wingdings" pitchFamily="2" charset="2"/>
              <a:buNone/>
            </a:pPr>
            <a:endParaRPr lang="es-MX" sz="1600" dirty="0" smtClean="0"/>
          </a:p>
          <a:p>
            <a:pPr eaLnBrk="1" hangingPunct="1">
              <a:lnSpc>
                <a:spcPct val="90000"/>
              </a:lnSpc>
            </a:pPr>
            <a:r>
              <a:rPr lang="es-ES" sz="2000" dirty="0" smtClean="0"/>
              <a:t>Personal adicional para reducir el tamaño de las clases</a:t>
            </a:r>
            <a:endParaRPr lang="es-MX" sz="2000" dirty="0" smtClean="0"/>
          </a:p>
          <a:p>
            <a:pPr eaLnBrk="1" hangingPunct="1">
              <a:lnSpc>
                <a:spcPct val="90000"/>
              </a:lnSpc>
            </a:pPr>
            <a:r>
              <a:rPr lang="es-ES" sz="2000" dirty="0" smtClean="0"/>
              <a:t>Personal adicional para  liderazgo de maestros en el apoyo instructivo </a:t>
            </a:r>
            <a:r>
              <a:rPr lang="es-MX" sz="2000" dirty="0" smtClean="0"/>
              <a:t> </a:t>
            </a:r>
          </a:p>
          <a:p>
            <a:pPr eaLnBrk="1" hangingPunct="1">
              <a:lnSpc>
                <a:spcPct val="90000"/>
              </a:lnSpc>
            </a:pPr>
            <a:r>
              <a:rPr lang="es-MX" sz="2000" dirty="0" smtClean="0"/>
              <a:t>Desarrollo profesional para el Personal</a:t>
            </a:r>
          </a:p>
          <a:p>
            <a:pPr eaLnBrk="1" hangingPunct="1">
              <a:lnSpc>
                <a:spcPct val="90000"/>
              </a:lnSpc>
            </a:pPr>
            <a:r>
              <a:rPr lang="es-ES" sz="2000" dirty="0" smtClean="0"/>
              <a:t>Fondos adicionales para la participación de los padres</a:t>
            </a:r>
            <a:endParaRPr lang="es-MX" sz="2000" dirty="0" smtClean="0"/>
          </a:p>
          <a:p>
            <a:pPr eaLnBrk="1" hangingPunct="1">
              <a:lnSpc>
                <a:spcPct val="90000"/>
              </a:lnSpc>
            </a:pPr>
            <a:endParaRPr lang="es-MX"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600" smtClean="0"/>
              <a:t>Highly Qualified Teaching Staff</a:t>
            </a:r>
            <a:br>
              <a:rPr lang="en-US" sz="3600" smtClean="0"/>
            </a:br>
            <a:r>
              <a:rPr lang="en-US" sz="3600" smtClean="0">
                <a:solidFill>
                  <a:srgbClr val="000000"/>
                </a:solidFill>
              </a:rPr>
              <a:t>Maestros Altamente Calificados</a:t>
            </a:r>
          </a:p>
        </p:txBody>
      </p:sp>
      <p:sp>
        <p:nvSpPr>
          <p:cNvPr id="7171" name="Content Placeholder 2"/>
          <p:cNvSpPr>
            <a:spLocks noGrp="1"/>
          </p:cNvSpPr>
          <p:nvPr>
            <p:ph sz="half" idx="1"/>
          </p:nvPr>
        </p:nvSpPr>
        <p:spPr>
          <a:xfrm>
            <a:off x="762000" y="2133600"/>
            <a:ext cx="3810000" cy="4114800"/>
          </a:xfrm>
        </p:spPr>
        <p:txBody>
          <a:bodyPr/>
          <a:lstStyle/>
          <a:p>
            <a:r>
              <a:rPr lang="en-US" sz="1800" dirty="0" smtClean="0">
                <a:solidFill>
                  <a:srgbClr val="0000CC"/>
                </a:solidFill>
              </a:rPr>
              <a:t>Title I schools must have teachers and teacher assistants that are highly qualified.</a:t>
            </a:r>
          </a:p>
          <a:p>
            <a:endParaRPr lang="en-US" sz="1800" dirty="0" smtClean="0">
              <a:solidFill>
                <a:srgbClr val="0000CC"/>
              </a:solidFill>
            </a:endParaRPr>
          </a:p>
          <a:p>
            <a:r>
              <a:rPr lang="en-US" sz="1800" dirty="0" smtClean="0">
                <a:solidFill>
                  <a:srgbClr val="0000CC"/>
                </a:solidFill>
              </a:rPr>
              <a:t>To be highly qualified, teachers must be licensed by the state, fully certified, and able to demonstrate competence in the subjects they teach.  </a:t>
            </a:r>
          </a:p>
          <a:p>
            <a:endParaRPr lang="en-US" sz="1800" dirty="0" smtClean="0">
              <a:solidFill>
                <a:srgbClr val="0000CC"/>
              </a:solidFill>
            </a:endParaRPr>
          </a:p>
          <a:p>
            <a:r>
              <a:rPr lang="en-US" sz="1800" dirty="0" smtClean="0">
                <a:solidFill>
                  <a:srgbClr val="0000CC"/>
                </a:solidFill>
              </a:rPr>
              <a:t>Balfour</a:t>
            </a:r>
            <a:r>
              <a:rPr lang="ja-JP" altLang="en-US" sz="1800" dirty="0" smtClean="0">
                <a:solidFill>
                  <a:srgbClr val="0000CC"/>
                </a:solidFill>
              </a:rPr>
              <a:t>‘</a:t>
            </a:r>
            <a:r>
              <a:rPr lang="en-US" altLang="ja-JP" sz="1800" dirty="0" smtClean="0">
                <a:solidFill>
                  <a:srgbClr val="0000CC"/>
                </a:solidFill>
              </a:rPr>
              <a:t>s teaching staff is 100% highly qualified! </a:t>
            </a:r>
          </a:p>
          <a:p>
            <a:endParaRPr lang="en-US" sz="1800" dirty="0" smtClean="0"/>
          </a:p>
        </p:txBody>
      </p:sp>
      <p:sp>
        <p:nvSpPr>
          <p:cNvPr id="7172" name="Content Placeholder 3"/>
          <p:cNvSpPr>
            <a:spLocks noGrp="1"/>
          </p:cNvSpPr>
          <p:nvPr>
            <p:ph sz="half" idx="2"/>
          </p:nvPr>
        </p:nvSpPr>
        <p:spPr>
          <a:xfrm>
            <a:off x="4572000" y="2133600"/>
            <a:ext cx="4383088" cy="3998913"/>
          </a:xfrm>
        </p:spPr>
        <p:txBody>
          <a:bodyPr/>
          <a:lstStyle/>
          <a:p>
            <a:r>
              <a:rPr lang="es-MX" sz="1800" dirty="0" smtClean="0">
                <a:latin typeface="Geneva" charset="0"/>
              </a:rPr>
              <a:t>Las escuelas Título I deben tener maestros y asistentes de maestros altamente calificados.</a:t>
            </a:r>
          </a:p>
          <a:p>
            <a:endParaRPr lang="es-MX" sz="1800" dirty="0" smtClean="0">
              <a:latin typeface="Geneva" charset="0"/>
            </a:endParaRPr>
          </a:p>
          <a:p>
            <a:r>
              <a:rPr lang="es-MX" sz="1800" dirty="0" smtClean="0">
                <a:latin typeface="Geneva" charset="0"/>
              </a:rPr>
              <a:t>Para ser altamente calificados se debe tener una licencia del estado, con certificación total, y poder demostrar competencia en el la materia enseñada</a:t>
            </a:r>
            <a:r>
              <a:rPr lang="es-MX" sz="1600" dirty="0" smtClean="0">
                <a:latin typeface="Geneva" charset="0"/>
              </a:rPr>
              <a:t>.</a:t>
            </a:r>
          </a:p>
          <a:p>
            <a:endParaRPr lang="es-MX" sz="1600" dirty="0" smtClean="0">
              <a:latin typeface="Geneva" charset="0"/>
            </a:endParaRPr>
          </a:p>
          <a:p>
            <a:r>
              <a:rPr lang="es-MX" sz="1800" dirty="0" smtClean="0">
                <a:latin typeface="Geneva" charset="0"/>
              </a:rPr>
              <a:t>la escuela </a:t>
            </a:r>
            <a:r>
              <a:rPr lang="es-MX" sz="1800" dirty="0" err="1" smtClean="0">
                <a:latin typeface="Geneva" charset="0"/>
              </a:rPr>
              <a:t>Balfour</a:t>
            </a:r>
            <a:r>
              <a:rPr lang="es-MX" sz="1800" dirty="0" smtClean="0">
                <a:latin typeface="Geneva" charset="0"/>
              </a:rPr>
              <a:t> tiene el 100% de maestros altamente calificados!</a:t>
            </a:r>
            <a:endParaRPr lang="es-MX" sz="2000" dirty="0" smtClean="0">
              <a:latin typeface="Geneva"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z="3600" dirty="0" smtClean="0"/>
              <a:t>Parents Right-to-Know</a:t>
            </a:r>
            <a:br>
              <a:rPr lang="en-US" sz="3600" dirty="0" smtClean="0"/>
            </a:br>
            <a:r>
              <a:rPr lang="es-ES" sz="3600" dirty="0" smtClean="0">
                <a:solidFill>
                  <a:srgbClr val="000000"/>
                </a:solidFill>
              </a:rPr>
              <a:t>Padres con derecho a información </a:t>
            </a:r>
          </a:p>
        </p:txBody>
      </p:sp>
      <p:sp>
        <p:nvSpPr>
          <p:cNvPr id="8195" name="Content Placeholder 2"/>
          <p:cNvSpPr>
            <a:spLocks noGrp="1"/>
          </p:cNvSpPr>
          <p:nvPr>
            <p:ph sz="half" idx="1"/>
          </p:nvPr>
        </p:nvSpPr>
        <p:spPr>
          <a:xfrm>
            <a:off x="762000" y="2286000"/>
            <a:ext cx="3810000" cy="3886200"/>
          </a:xfrm>
        </p:spPr>
        <p:txBody>
          <a:bodyPr/>
          <a:lstStyle/>
          <a:p>
            <a:r>
              <a:rPr lang="en-US" sz="1800" b="1" dirty="0" smtClean="0">
                <a:solidFill>
                  <a:srgbClr val="1508B8"/>
                </a:solidFill>
              </a:rPr>
              <a:t>Parents may request information about the professional qualifications of your child</a:t>
            </a:r>
            <a:r>
              <a:rPr lang="en-US" altLang="en-US" sz="1800" b="1" dirty="0" smtClean="0">
                <a:solidFill>
                  <a:srgbClr val="1508B8"/>
                </a:solidFill>
              </a:rPr>
              <a:t>’</a:t>
            </a:r>
            <a:r>
              <a:rPr lang="en-US" sz="1800" b="1" dirty="0" smtClean="0">
                <a:solidFill>
                  <a:srgbClr val="1508B8"/>
                </a:solidFill>
              </a:rPr>
              <a:t>s teachers.</a:t>
            </a:r>
          </a:p>
          <a:p>
            <a:endParaRPr lang="en-US" sz="1800" b="1" dirty="0" smtClean="0">
              <a:solidFill>
                <a:srgbClr val="1508B8"/>
              </a:solidFill>
            </a:endParaRPr>
          </a:p>
          <a:p>
            <a:r>
              <a:rPr lang="en-US" sz="1800" b="1" dirty="0" smtClean="0">
                <a:solidFill>
                  <a:srgbClr val="1508B8"/>
                </a:solidFill>
              </a:rPr>
              <a:t>Parents will be notified if a child is being taught by a teacher who is not considered “highly-qualified.”</a:t>
            </a:r>
          </a:p>
          <a:p>
            <a:endParaRPr lang="en-US" sz="1800" dirty="0" smtClean="0"/>
          </a:p>
        </p:txBody>
      </p:sp>
      <p:sp>
        <p:nvSpPr>
          <p:cNvPr id="8196" name="Content Placeholder 3"/>
          <p:cNvSpPr>
            <a:spLocks noGrp="1"/>
          </p:cNvSpPr>
          <p:nvPr>
            <p:ph sz="half" idx="2"/>
          </p:nvPr>
        </p:nvSpPr>
        <p:spPr>
          <a:xfrm>
            <a:off x="4572000" y="2209800"/>
            <a:ext cx="4383088" cy="3922713"/>
          </a:xfrm>
        </p:spPr>
        <p:txBody>
          <a:bodyPr/>
          <a:lstStyle/>
          <a:p>
            <a:r>
              <a:rPr lang="es-MX" sz="1800" dirty="0" smtClean="0"/>
              <a:t>Los padres pueden solicitar información sobre las cualificaciones profesionales de los maestros de sus niños.</a:t>
            </a:r>
          </a:p>
          <a:p>
            <a:pPr>
              <a:buFont typeface="Wingdings" pitchFamily="2" charset="2"/>
              <a:buNone/>
            </a:pPr>
            <a:endParaRPr lang="es-MX" sz="1800" dirty="0" smtClean="0"/>
          </a:p>
          <a:p>
            <a:r>
              <a:rPr lang="es-MX" sz="1800" dirty="0" smtClean="0"/>
              <a:t>Los padres recibirán aviso si alguno de sus ni</a:t>
            </a:r>
            <a:r>
              <a:rPr lang="en-US" sz="1800" dirty="0" smtClean="0"/>
              <a:t>ñ</a:t>
            </a:r>
            <a:r>
              <a:rPr lang="es-MX" sz="1800" dirty="0" smtClean="0"/>
              <a:t>os está siendo enseñado por un maestro/a que no está “altamente calificado/a.”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dirty="0" smtClean="0">
                <a:latin typeface="Geneva" charset="0"/>
              </a:rPr>
              <a:t>Parents</a:t>
            </a:r>
            <a:r>
              <a:rPr lang="en-US" altLang="ja-JP" sz="4000" dirty="0" smtClean="0">
                <a:latin typeface="Geneva" charset="0"/>
              </a:rPr>
              <a:t> as Partners</a:t>
            </a:r>
            <a:br>
              <a:rPr lang="en-US" altLang="ja-JP" sz="4000" dirty="0" smtClean="0">
                <a:latin typeface="Geneva" charset="0"/>
              </a:rPr>
            </a:br>
            <a:r>
              <a:rPr lang="es-ES" altLang="ja-JP" sz="4000" dirty="0" smtClean="0">
                <a:solidFill>
                  <a:srgbClr val="000000"/>
                </a:solidFill>
                <a:latin typeface="Geneva" charset="0"/>
              </a:rPr>
              <a:t>Padres	de Familia como Socios</a:t>
            </a:r>
            <a:endParaRPr lang="es-ES" sz="4000" dirty="0" smtClean="0">
              <a:solidFill>
                <a:srgbClr val="000000"/>
              </a:solidFill>
              <a:latin typeface="Geneva" charset="0"/>
            </a:endParaRPr>
          </a:p>
        </p:txBody>
      </p:sp>
      <p:sp>
        <p:nvSpPr>
          <p:cNvPr id="9219" name="Rectangle 4"/>
          <p:cNvSpPr>
            <a:spLocks noGrp="1" noChangeArrowheads="1"/>
          </p:cNvSpPr>
          <p:nvPr>
            <p:ph sz="half" idx="1"/>
          </p:nvPr>
        </p:nvSpPr>
        <p:spPr>
          <a:xfrm>
            <a:off x="304800" y="2209800"/>
            <a:ext cx="4191000" cy="3922713"/>
          </a:xfrm>
        </p:spPr>
        <p:txBody>
          <a:bodyPr/>
          <a:lstStyle/>
          <a:p>
            <a:pPr eaLnBrk="1" hangingPunct="1">
              <a:lnSpc>
                <a:spcPct val="90000"/>
              </a:lnSpc>
            </a:pPr>
            <a:r>
              <a:rPr lang="en-US" sz="2400" dirty="0" smtClean="0">
                <a:solidFill>
                  <a:srgbClr val="0000FF"/>
                </a:solidFill>
              </a:rPr>
              <a:t>Follow the School-Parent Compact</a:t>
            </a:r>
          </a:p>
          <a:p>
            <a:pPr eaLnBrk="1" hangingPunct="1">
              <a:lnSpc>
                <a:spcPct val="90000"/>
              </a:lnSpc>
            </a:pPr>
            <a:endParaRPr lang="en-US" sz="2400" dirty="0" smtClean="0">
              <a:solidFill>
                <a:srgbClr val="0000FF"/>
              </a:solidFill>
            </a:endParaRPr>
          </a:p>
          <a:p>
            <a:pPr eaLnBrk="1" hangingPunct="1">
              <a:lnSpc>
                <a:spcPct val="90000"/>
              </a:lnSpc>
            </a:pPr>
            <a:r>
              <a:rPr lang="en-US" sz="2400" dirty="0" smtClean="0">
                <a:solidFill>
                  <a:srgbClr val="0000FF"/>
                </a:solidFill>
              </a:rPr>
              <a:t>Attend parent nights</a:t>
            </a:r>
          </a:p>
          <a:p>
            <a:pPr lvl="1"/>
            <a:r>
              <a:rPr lang="en-US" sz="1800" dirty="0" smtClean="0"/>
              <a:t>September </a:t>
            </a:r>
            <a:r>
              <a:rPr lang="en-US" sz="1800" dirty="0"/>
              <a:t>27</a:t>
            </a:r>
            <a:r>
              <a:rPr lang="en-US" sz="1800" baseline="30000" dirty="0"/>
              <a:t>h</a:t>
            </a:r>
            <a:r>
              <a:rPr lang="en-US" sz="1800" dirty="0"/>
              <a:t>, 2018</a:t>
            </a:r>
          </a:p>
          <a:p>
            <a:pPr lvl="1"/>
            <a:r>
              <a:rPr lang="en-US" sz="1800" dirty="0"/>
              <a:t>February 7</a:t>
            </a:r>
            <a:r>
              <a:rPr lang="en-US" sz="1800" baseline="30000" dirty="0"/>
              <a:t>th</a:t>
            </a:r>
            <a:r>
              <a:rPr lang="en-US" sz="1800" dirty="0"/>
              <a:t>, 2019</a:t>
            </a:r>
          </a:p>
          <a:p>
            <a:pPr lvl="1"/>
            <a:r>
              <a:rPr lang="en-US" sz="1800" dirty="0"/>
              <a:t>March 21, 2019</a:t>
            </a:r>
            <a:endParaRPr lang="en-US" dirty="0"/>
          </a:p>
          <a:p>
            <a:pPr eaLnBrk="1" hangingPunct="1">
              <a:lnSpc>
                <a:spcPct val="90000"/>
              </a:lnSpc>
              <a:buFont typeface="Wingdings" pitchFamily="2" charset="2"/>
              <a:buNone/>
            </a:pPr>
            <a:endParaRPr lang="en-US" sz="2400" dirty="0" smtClean="0">
              <a:solidFill>
                <a:srgbClr val="0000FF"/>
              </a:solidFill>
            </a:endParaRPr>
          </a:p>
          <a:p>
            <a:pPr eaLnBrk="1" hangingPunct="1">
              <a:lnSpc>
                <a:spcPct val="90000"/>
              </a:lnSpc>
            </a:pPr>
            <a:r>
              <a:rPr lang="en-US" sz="2400" dirty="0" smtClean="0">
                <a:solidFill>
                  <a:srgbClr val="0000FF"/>
                </a:solidFill>
              </a:rPr>
              <a:t>Maintain contact with your child’s </a:t>
            </a:r>
            <a:r>
              <a:rPr lang="en-US" altLang="ja-JP" sz="2400" dirty="0" smtClean="0">
                <a:solidFill>
                  <a:srgbClr val="0000FF"/>
                </a:solidFill>
              </a:rPr>
              <a:t>teacher</a:t>
            </a:r>
          </a:p>
          <a:p>
            <a:pPr eaLnBrk="1" hangingPunct="1">
              <a:lnSpc>
                <a:spcPct val="90000"/>
              </a:lnSpc>
              <a:buFont typeface="Wingdings" pitchFamily="2" charset="2"/>
              <a:buNone/>
            </a:pPr>
            <a:r>
              <a:rPr lang="en-US" sz="2400" dirty="0" smtClean="0">
                <a:solidFill>
                  <a:srgbClr val="0000FF"/>
                </a:solidFill>
              </a:rPr>
              <a:t> </a:t>
            </a:r>
          </a:p>
        </p:txBody>
      </p:sp>
      <p:sp>
        <p:nvSpPr>
          <p:cNvPr id="9220" name="Rectangle 5"/>
          <p:cNvSpPr>
            <a:spLocks noGrp="1" noChangeArrowheads="1"/>
          </p:cNvSpPr>
          <p:nvPr>
            <p:ph sz="half" idx="2"/>
          </p:nvPr>
        </p:nvSpPr>
        <p:spPr>
          <a:xfrm>
            <a:off x="4724400" y="2057400"/>
            <a:ext cx="4230688" cy="3998913"/>
          </a:xfrm>
          <a:solidFill>
            <a:schemeClr val="bg1"/>
          </a:solidFill>
          <a:ln>
            <a:solidFill>
              <a:schemeClr val="accent1"/>
            </a:solidFill>
          </a:ln>
        </p:spPr>
        <p:txBody>
          <a:bodyPr/>
          <a:lstStyle/>
          <a:p>
            <a:pPr eaLnBrk="1" hangingPunct="1"/>
            <a:r>
              <a:rPr lang="es-ES" sz="2400" dirty="0" smtClean="0"/>
              <a:t>Seguir el Acuerdo entre la Escuela y los Padres</a:t>
            </a:r>
          </a:p>
          <a:p>
            <a:pPr eaLnBrk="1" hangingPunct="1"/>
            <a:endParaRPr lang="es-ES" sz="2000" dirty="0" smtClean="0"/>
          </a:p>
          <a:p>
            <a:pPr eaLnBrk="1" hangingPunct="1"/>
            <a:r>
              <a:rPr lang="es-ES" sz="2400" dirty="0" smtClean="0"/>
              <a:t>Asistir a las reuniones de   noche de padres</a:t>
            </a:r>
          </a:p>
          <a:p>
            <a:pPr lvl="1"/>
            <a:r>
              <a:rPr lang="en-US" sz="1800" dirty="0" smtClean="0"/>
              <a:t>27 de </a:t>
            </a:r>
            <a:r>
              <a:rPr lang="en-US" sz="1800" dirty="0" err="1" smtClean="0"/>
              <a:t>septiembre</a:t>
            </a:r>
            <a:r>
              <a:rPr lang="en-US" sz="1800" dirty="0" smtClean="0"/>
              <a:t>, </a:t>
            </a:r>
            <a:r>
              <a:rPr lang="en-US" sz="1800" dirty="0"/>
              <a:t>2018</a:t>
            </a:r>
          </a:p>
          <a:p>
            <a:pPr lvl="1"/>
            <a:r>
              <a:rPr lang="en-US" sz="1800" dirty="0" smtClean="0"/>
              <a:t>7 de </a:t>
            </a:r>
            <a:r>
              <a:rPr lang="en-US" sz="1800" dirty="0" err="1" smtClean="0"/>
              <a:t>febrero</a:t>
            </a:r>
            <a:r>
              <a:rPr lang="en-US" sz="1800" dirty="0" smtClean="0"/>
              <a:t>, </a:t>
            </a:r>
            <a:r>
              <a:rPr lang="en-US" sz="1800" dirty="0"/>
              <a:t>2019</a:t>
            </a:r>
          </a:p>
          <a:p>
            <a:pPr lvl="1"/>
            <a:r>
              <a:rPr lang="en-US" sz="1800" dirty="0" smtClean="0"/>
              <a:t>21 de </a:t>
            </a:r>
            <a:r>
              <a:rPr lang="en-US" sz="1800" dirty="0" err="1" smtClean="0"/>
              <a:t>marzo</a:t>
            </a:r>
            <a:r>
              <a:rPr lang="en-US" sz="1800" dirty="0" smtClean="0"/>
              <a:t>, 2019</a:t>
            </a:r>
            <a:endParaRPr lang="es-ES" sz="2400" dirty="0" smtClean="0"/>
          </a:p>
          <a:p>
            <a:pPr eaLnBrk="1" hangingPunct="1"/>
            <a:r>
              <a:rPr lang="es-ES" sz="2400" dirty="0" smtClean="0"/>
              <a:t>Mantener comunicación con los maestros de sus niños</a:t>
            </a:r>
          </a:p>
          <a:p>
            <a:pPr eaLnBrk="1" hangingPunct="1">
              <a:buFont typeface="Wingdings" pitchFamily="2" charset="2"/>
              <a:buNone/>
            </a:pPr>
            <a:endParaRPr lang="es-E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Google Shape;109;p16"/>
          <p:cNvPicPr preferRelativeResize="0"/>
          <p:nvPr/>
        </p:nvPicPr>
        <p:blipFill rotWithShape="1">
          <a:blip r:embed="rId3">
            <a:alphaModFix/>
          </a:blip>
          <a:srcRect/>
          <a:stretch/>
        </p:blipFill>
        <p:spPr>
          <a:xfrm>
            <a:off x="6629400" y="5791869"/>
            <a:ext cx="1769517" cy="681287"/>
          </a:xfrm>
          <a:prstGeom prst="rect">
            <a:avLst/>
          </a:prstGeom>
          <a:noFill/>
          <a:ln>
            <a:noFill/>
          </a:ln>
        </p:spPr>
      </p:pic>
      <p:sp>
        <p:nvSpPr>
          <p:cNvPr id="110" name="Google Shape;110;p16"/>
          <p:cNvSpPr txBox="1">
            <a:spLocks noGrp="1"/>
          </p:cNvSpPr>
          <p:nvPr>
            <p:ph type="title"/>
          </p:nvPr>
        </p:nvSpPr>
        <p:spPr>
          <a:prstGeom prst="rect">
            <a:avLst/>
          </a:prstGeom>
          <a:noFill/>
          <a:ln>
            <a:noFill/>
          </a:ln>
        </p:spPr>
        <p:txBody>
          <a:bodyPr spcFirstLastPara="1" vert="horz" wrap="square" lIns="68569" tIns="34275" rIns="68569" bIns="34275" numCol="1" anchor="ctr" anchorCtr="0" compatLnSpc="1">
            <a:prstTxWarp prst="textNoShape">
              <a:avLst/>
            </a:prstTxWarp>
            <a:noAutofit/>
          </a:bodyPr>
          <a:lstStyle/>
          <a:p>
            <a:pPr algn="ctr">
              <a:lnSpc>
                <a:spcPct val="90000"/>
              </a:lnSpc>
              <a:spcBef>
                <a:spcPts val="0"/>
              </a:spcBef>
              <a:spcAft>
                <a:spcPts val="0"/>
              </a:spcAft>
              <a:buClr>
                <a:schemeClr val="dk1"/>
              </a:buClr>
              <a:buSzPts val="4400"/>
            </a:pPr>
            <a:r>
              <a:rPr lang="en-US" sz="3300" b="1">
                <a:solidFill>
                  <a:schemeClr val="dk1"/>
                </a:solidFill>
                <a:latin typeface="Calibri"/>
                <a:ea typeface="Calibri"/>
                <a:cs typeface="Calibri"/>
                <a:sym typeface="Calibri"/>
              </a:rPr>
              <a:t>School Leadership Team</a:t>
            </a:r>
            <a:endParaRPr sz="3300" b="1">
              <a:solidFill>
                <a:schemeClr val="dk1"/>
              </a:solidFill>
              <a:latin typeface="Calibri"/>
              <a:ea typeface="Calibri"/>
              <a:cs typeface="Calibri"/>
              <a:sym typeface="Calibri"/>
            </a:endParaRPr>
          </a:p>
        </p:txBody>
      </p:sp>
      <p:sp>
        <p:nvSpPr>
          <p:cNvPr id="111" name="Google Shape;111;p16"/>
          <p:cNvSpPr txBox="1">
            <a:spLocks noGrp="1"/>
          </p:cNvSpPr>
          <p:nvPr>
            <p:ph sz="half" idx="1"/>
          </p:nvPr>
        </p:nvSpPr>
        <p:spPr>
          <a:prstGeom prst="rect">
            <a:avLst/>
          </a:prstGeom>
          <a:noFill/>
          <a:ln>
            <a:noFill/>
          </a:ln>
        </p:spPr>
        <p:txBody>
          <a:bodyPr spcFirstLastPara="1" vert="horz" wrap="square" lIns="68569" tIns="34275" rIns="68569" bIns="34275" numCol="1" anchor="t" anchorCtr="0" compatLnSpc="1">
            <a:prstTxWarp prst="textNoShape">
              <a:avLst/>
            </a:prstTxWarp>
            <a:noAutofit/>
          </a:bodyPr>
          <a:lstStyle/>
          <a:p>
            <a:pPr marL="0" indent="0">
              <a:lnSpc>
                <a:spcPct val="90000"/>
              </a:lnSpc>
              <a:spcBef>
                <a:spcPts val="0"/>
              </a:spcBef>
              <a:spcAft>
                <a:spcPts val="0"/>
              </a:spcAft>
              <a:buClr>
                <a:schemeClr val="dk1"/>
              </a:buClr>
              <a:buSzPts val="3600"/>
              <a:buNone/>
            </a:pPr>
            <a:r>
              <a:rPr lang="en-US" sz="2700" dirty="0">
                <a:solidFill>
                  <a:schemeClr val="dk1"/>
                </a:solidFill>
                <a:latin typeface="Calibri"/>
                <a:ea typeface="Calibri"/>
                <a:cs typeface="Calibri"/>
                <a:sym typeface="Calibri"/>
              </a:rPr>
              <a:t>A School Leadership Team is elected every two years to guide the continuous improvement planning process.  The membership of our school team must include parents that are representative of our students population according to NC General Statute.  </a:t>
            </a:r>
            <a:endParaRPr sz="2700" dirty="0">
              <a:solidFill>
                <a:srgbClr val="FF0000"/>
              </a:solidFill>
              <a:latin typeface="Calibri"/>
              <a:ea typeface="Calibri"/>
              <a:cs typeface="Calibri"/>
              <a:sym typeface="Calibri"/>
            </a:endParaRPr>
          </a:p>
        </p:txBody>
      </p:sp>
      <p:sp>
        <p:nvSpPr>
          <p:cNvPr id="2" name="Content Placeholder 1"/>
          <p:cNvSpPr>
            <a:spLocks noGrp="1"/>
          </p:cNvSpPr>
          <p:nvPr>
            <p:ph sz="half" idx="2"/>
          </p:nvPr>
        </p:nvSpPr>
        <p:spPr>
          <a:xfrm>
            <a:off x="4876800" y="1905000"/>
            <a:ext cx="3810000" cy="4114800"/>
          </a:xfrm>
        </p:spPr>
        <p:txBody>
          <a:bodyPr/>
          <a:lstStyle/>
          <a:p>
            <a:r>
              <a:rPr lang="es-ES" sz="2000" dirty="0"/>
              <a:t>Un Equipo de Liderazgo Escolar se elige cada dos años para guiar el proceso de planificación de mejora continua. La membresía de nuestro equipo escolar debe incluir a los padres que son representativos de la población de nuestros estudiantes de acuerdo con el Estatuto General de Carolina del Norte</a:t>
            </a:r>
            <a:r>
              <a:rPr lang="es-ES" sz="1400" dirty="0"/>
              <a:t>.</a:t>
            </a:r>
            <a:endParaRPr lang="en-US" sz="1400" dirty="0"/>
          </a:p>
        </p:txBody>
      </p:sp>
    </p:spTree>
    <p:extLst>
      <p:ext uri="{BB962C8B-B14F-4D97-AF65-F5344CB8AC3E}">
        <p14:creationId xmlns:p14="http://schemas.microsoft.com/office/powerpoint/2010/main" val="3067482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7"/>
          <p:cNvSpPr txBox="1">
            <a:spLocks noGrp="1"/>
          </p:cNvSpPr>
          <p:nvPr>
            <p:ph type="title"/>
          </p:nvPr>
        </p:nvSpPr>
        <p:spPr>
          <a:xfrm>
            <a:off x="628650" y="1131094"/>
            <a:ext cx="7886700" cy="994275"/>
          </a:xfrm>
          <a:prstGeom prst="rect">
            <a:avLst/>
          </a:prstGeom>
        </p:spPr>
        <p:txBody>
          <a:bodyPr spcFirstLastPara="1" vert="horz" wrap="square" lIns="68569" tIns="34275" rIns="68569" bIns="34275" numCol="1" anchor="ctr" anchorCtr="0" compatLnSpc="1">
            <a:prstTxWarp prst="textNoShape">
              <a:avLst/>
            </a:prstTxWarp>
            <a:noAutofit/>
          </a:bodyPr>
          <a:lstStyle/>
          <a:p>
            <a:pPr algn="ctr">
              <a:spcBef>
                <a:spcPts val="0"/>
              </a:spcBef>
              <a:spcAft>
                <a:spcPts val="0"/>
              </a:spcAft>
              <a:buClr>
                <a:schemeClr val="dk1"/>
              </a:buClr>
              <a:buSzPts val="3600"/>
            </a:pPr>
            <a:r>
              <a:rPr lang="en-US" sz="2700" dirty="0" smtClean="0"/>
              <a:t>	The </a:t>
            </a:r>
            <a:r>
              <a:rPr lang="en-US" sz="2700" dirty="0"/>
              <a:t>members of our SLT team are: </a:t>
            </a:r>
            <a:r>
              <a:rPr lang="en-US" sz="2700" dirty="0" smtClean="0"/>
              <a:t/>
            </a:r>
            <a:br>
              <a:rPr lang="en-US" sz="2700" dirty="0" smtClean="0"/>
            </a:br>
            <a:r>
              <a:rPr lang="en-US" sz="2700" dirty="0" smtClean="0"/>
              <a:t>       </a:t>
            </a:r>
            <a:r>
              <a:rPr lang="en-US" sz="2000" dirty="0" smtClean="0"/>
              <a:t>Los </a:t>
            </a:r>
            <a:r>
              <a:rPr lang="en-US" sz="2000" dirty="0" err="1" smtClean="0"/>
              <a:t>miembros</a:t>
            </a:r>
            <a:r>
              <a:rPr lang="en-US" sz="2000" dirty="0" smtClean="0"/>
              <a:t> de </a:t>
            </a:r>
            <a:r>
              <a:rPr lang="en-US" sz="2000" dirty="0" err="1" smtClean="0"/>
              <a:t>nuestro</a:t>
            </a:r>
            <a:r>
              <a:rPr lang="en-US" sz="2000" dirty="0" smtClean="0"/>
              <a:t> </a:t>
            </a:r>
            <a:r>
              <a:rPr lang="en-US" sz="2000" dirty="0" err="1" smtClean="0"/>
              <a:t>equipo</a:t>
            </a:r>
            <a:r>
              <a:rPr lang="en-US" sz="2000" dirty="0" smtClean="0"/>
              <a:t> de SLT son: </a:t>
            </a:r>
            <a:br>
              <a:rPr lang="en-US" sz="2000" dirty="0" smtClean="0"/>
            </a:br>
            <a:endParaRPr sz="2000" dirty="0"/>
          </a:p>
        </p:txBody>
      </p:sp>
      <p:sp>
        <p:nvSpPr>
          <p:cNvPr id="118" name="Google Shape;118;p17"/>
          <p:cNvSpPr txBox="1">
            <a:spLocks noGrp="1"/>
          </p:cNvSpPr>
          <p:nvPr>
            <p:ph type="body" idx="1"/>
          </p:nvPr>
        </p:nvSpPr>
        <p:spPr>
          <a:xfrm>
            <a:off x="628650" y="2226469"/>
            <a:ext cx="3886200" cy="3263400"/>
          </a:xfrm>
          <a:prstGeom prst="rect">
            <a:avLst/>
          </a:prstGeom>
        </p:spPr>
        <p:txBody>
          <a:bodyPr spcFirstLastPara="1" vert="horz" wrap="square" lIns="68569" tIns="34275" rIns="68569" bIns="34275" numCol="1" anchor="t" anchorCtr="0" compatLnSpc="1">
            <a:prstTxWarp prst="textNoShape">
              <a:avLst/>
            </a:prstTxWarp>
            <a:noAutofit/>
          </a:bodyPr>
          <a:lstStyle/>
          <a:p>
            <a:pPr marL="0" indent="0">
              <a:lnSpc>
                <a:spcPct val="115000"/>
              </a:lnSpc>
              <a:spcBef>
                <a:spcPts val="0"/>
              </a:spcBef>
              <a:spcAft>
                <a:spcPts val="0"/>
              </a:spcAft>
              <a:buNone/>
            </a:pPr>
            <a:r>
              <a:rPr lang="en-US" sz="1800">
                <a:latin typeface="Arial"/>
                <a:ea typeface="Arial"/>
                <a:cs typeface="Arial"/>
                <a:sym typeface="Arial"/>
              </a:rPr>
              <a:t>Penny Crooks, </a:t>
            </a:r>
            <a:endParaRPr sz="1800">
              <a:latin typeface="Arial"/>
              <a:ea typeface="Arial"/>
              <a:cs typeface="Arial"/>
              <a:sym typeface="Arial"/>
            </a:endParaRPr>
          </a:p>
          <a:p>
            <a:pPr marL="0" indent="0">
              <a:lnSpc>
                <a:spcPct val="115000"/>
              </a:lnSpc>
              <a:spcBef>
                <a:spcPts val="0"/>
              </a:spcBef>
              <a:spcAft>
                <a:spcPts val="0"/>
              </a:spcAft>
              <a:buNone/>
            </a:pPr>
            <a:r>
              <a:rPr lang="en-US" sz="1800">
                <a:latin typeface="Arial"/>
                <a:ea typeface="Arial"/>
                <a:cs typeface="Arial"/>
                <a:sym typeface="Arial"/>
              </a:rPr>
              <a:t>Chris Tuft, </a:t>
            </a:r>
            <a:br>
              <a:rPr lang="en-US" sz="1800">
                <a:latin typeface="Arial"/>
                <a:ea typeface="Arial"/>
                <a:cs typeface="Arial"/>
                <a:sym typeface="Arial"/>
              </a:rPr>
            </a:br>
            <a:r>
              <a:rPr lang="en-US" sz="1800">
                <a:latin typeface="Arial"/>
                <a:ea typeface="Arial"/>
                <a:cs typeface="Arial"/>
                <a:sym typeface="Arial"/>
              </a:rPr>
              <a:t>Emily Ramon, </a:t>
            </a:r>
            <a:endParaRPr sz="1800">
              <a:latin typeface="Arial"/>
              <a:ea typeface="Arial"/>
              <a:cs typeface="Arial"/>
              <a:sym typeface="Arial"/>
            </a:endParaRPr>
          </a:p>
          <a:p>
            <a:pPr marL="0" indent="0">
              <a:lnSpc>
                <a:spcPct val="115000"/>
              </a:lnSpc>
              <a:spcBef>
                <a:spcPts val="0"/>
              </a:spcBef>
              <a:spcAft>
                <a:spcPts val="0"/>
              </a:spcAft>
              <a:buNone/>
            </a:pPr>
            <a:r>
              <a:rPr lang="en-US" sz="1800">
                <a:latin typeface="Arial"/>
                <a:ea typeface="Arial"/>
                <a:cs typeface="Arial"/>
                <a:sym typeface="Arial"/>
              </a:rPr>
              <a:t>Amanda Hinshaw, </a:t>
            </a:r>
            <a:endParaRPr sz="1800">
              <a:latin typeface="Arial"/>
              <a:ea typeface="Arial"/>
              <a:cs typeface="Arial"/>
              <a:sym typeface="Arial"/>
            </a:endParaRPr>
          </a:p>
          <a:p>
            <a:pPr marL="0" indent="0">
              <a:lnSpc>
                <a:spcPct val="115000"/>
              </a:lnSpc>
              <a:spcBef>
                <a:spcPts val="0"/>
              </a:spcBef>
              <a:spcAft>
                <a:spcPts val="0"/>
              </a:spcAft>
              <a:buNone/>
            </a:pPr>
            <a:r>
              <a:rPr lang="en-US" sz="1800">
                <a:latin typeface="Arial"/>
                <a:ea typeface="Arial"/>
                <a:cs typeface="Arial"/>
                <a:sym typeface="Arial"/>
              </a:rPr>
              <a:t>Toshia Watson, </a:t>
            </a:r>
            <a:endParaRPr sz="1800">
              <a:latin typeface="Arial"/>
              <a:ea typeface="Arial"/>
              <a:cs typeface="Arial"/>
              <a:sym typeface="Arial"/>
            </a:endParaRPr>
          </a:p>
          <a:p>
            <a:pPr marL="0" indent="0">
              <a:lnSpc>
                <a:spcPct val="115000"/>
              </a:lnSpc>
              <a:spcBef>
                <a:spcPts val="0"/>
              </a:spcBef>
              <a:spcAft>
                <a:spcPts val="0"/>
              </a:spcAft>
              <a:buNone/>
            </a:pPr>
            <a:r>
              <a:rPr lang="en-US" sz="1800">
                <a:latin typeface="Arial"/>
                <a:ea typeface="Arial"/>
                <a:cs typeface="Arial"/>
                <a:sym typeface="Arial"/>
              </a:rPr>
              <a:t>Beth Bender, </a:t>
            </a:r>
            <a:endParaRPr sz="1800">
              <a:latin typeface="Arial"/>
              <a:ea typeface="Arial"/>
              <a:cs typeface="Arial"/>
              <a:sym typeface="Arial"/>
            </a:endParaRPr>
          </a:p>
          <a:p>
            <a:pPr marL="0" indent="0">
              <a:lnSpc>
                <a:spcPct val="115000"/>
              </a:lnSpc>
              <a:spcBef>
                <a:spcPts val="0"/>
              </a:spcBef>
              <a:spcAft>
                <a:spcPts val="0"/>
              </a:spcAft>
              <a:buNone/>
            </a:pPr>
            <a:r>
              <a:rPr lang="en-US" sz="1800">
                <a:latin typeface="Arial"/>
                <a:ea typeface="Arial"/>
                <a:cs typeface="Arial"/>
                <a:sym typeface="Arial"/>
              </a:rPr>
              <a:t>Brenda Clawson, </a:t>
            </a:r>
            <a:endParaRPr sz="1800">
              <a:latin typeface="Arial"/>
              <a:ea typeface="Arial"/>
              <a:cs typeface="Arial"/>
              <a:sym typeface="Arial"/>
            </a:endParaRPr>
          </a:p>
          <a:p>
            <a:pPr marL="0" indent="0">
              <a:lnSpc>
                <a:spcPct val="115000"/>
              </a:lnSpc>
              <a:spcBef>
                <a:spcPts val="0"/>
              </a:spcBef>
              <a:spcAft>
                <a:spcPts val="0"/>
              </a:spcAft>
              <a:buNone/>
            </a:pPr>
            <a:r>
              <a:rPr lang="en-US" sz="1800">
                <a:latin typeface="Arial"/>
                <a:ea typeface="Arial"/>
                <a:cs typeface="Arial"/>
                <a:sym typeface="Arial"/>
              </a:rPr>
              <a:t>Kristen Smith,</a:t>
            </a:r>
            <a:endParaRPr sz="1800">
              <a:latin typeface="Arial"/>
              <a:ea typeface="Arial"/>
              <a:cs typeface="Arial"/>
              <a:sym typeface="Arial"/>
            </a:endParaRPr>
          </a:p>
          <a:p>
            <a:pPr marL="0" indent="0">
              <a:lnSpc>
                <a:spcPct val="115000"/>
              </a:lnSpc>
              <a:spcBef>
                <a:spcPts val="0"/>
              </a:spcBef>
              <a:spcAft>
                <a:spcPts val="0"/>
              </a:spcAft>
              <a:buClr>
                <a:schemeClr val="dk1"/>
              </a:buClr>
              <a:buSzPts val="1100"/>
              <a:buNone/>
            </a:pPr>
            <a:endParaRPr sz="1800">
              <a:latin typeface="Arial"/>
              <a:ea typeface="Arial"/>
              <a:cs typeface="Arial"/>
              <a:sym typeface="Arial"/>
            </a:endParaRPr>
          </a:p>
        </p:txBody>
      </p:sp>
      <p:sp>
        <p:nvSpPr>
          <p:cNvPr id="119" name="Google Shape;119;p17"/>
          <p:cNvSpPr txBox="1">
            <a:spLocks noGrp="1"/>
          </p:cNvSpPr>
          <p:nvPr>
            <p:ph type="body" idx="2"/>
          </p:nvPr>
        </p:nvSpPr>
        <p:spPr>
          <a:xfrm>
            <a:off x="3886200" y="2226468"/>
            <a:ext cx="4629150" cy="4021931"/>
          </a:xfrm>
          <a:prstGeom prst="rect">
            <a:avLst/>
          </a:prstGeom>
        </p:spPr>
        <p:txBody>
          <a:bodyPr spcFirstLastPara="1" vert="horz" wrap="square" lIns="68569" tIns="34275" rIns="68569" bIns="34275" numCol="1" anchor="t" anchorCtr="0" compatLnSpc="1">
            <a:prstTxWarp prst="textNoShape">
              <a:avLst/>
            </a:prstTxWarp>
            <a:noAutofit/>
          </a:bodyPr>
          <a:lstStyle/>
          <a:p>
            <a:pPr marL="0" indent="0">
              <a:lnSpc>
                <a:spcPct val="115000"/>
              </a:lnSpc>
              <a:spcBef>
                <a:spcPts val="0"/>
              </a:spcBef>
              <a:spcAft>
                <a:spcPts val="0"/>
              </a:spcAft>
              <a:buClr>
                <a:schemeClr val="dk1"/>
              </a:buClr>
              <a:buSzPts val="1100"/>
              <a:buNone/>
            </a:pPr>
            <a:r>
              <a:rPr lang="en-US" sz="1800" dirty="0">
                <a:latin typeface="Arial"/>
                <a:ea typeface="Arial"/>
                <a:cs typeface="Arial"/>
                <a:sym typeface="Arial"/>
              </a:rPr>
              <a:t>Leslie Stone,</a:t>
            </a:r>
            <a:endParaRPr sz="1800" dirty="0">
              <a:latin typeface="Arial"/>
              <a:ea typeface="Arial"/>
              <a:cs typeface="Arial"/>
              <a:sym typeface="Arial"/>
            </a:endParaRPr>
          </a:p>
          <a:p>
            <a:pPr marL="0" indent="0">
              <a:lnSpc>
                <a:spcPct val="115000"/>
              </a:lnSpc>
              <a:spcBef>
                <a:spcPts val="0"/>
              </a:spcBef>
              <a:spcAft>
                <a:spcPts val="0"/>
              </a:spcAft>
              <a:buClr>
                <a:schemeClr val="dk1"/>
              </a:buClr>
              <a:buSzPts val="1100"/>
              <a:buNone/>
            </a:pPr>
            <a:r>
              <a:rPr lang="en-US" sz="1800" dirty="0">
                <a:latin typeface="Arial"/>
                <a:ea typeface="Arial"/>
                <a:cs typeface="Arial"/>
                <a:sym typeface="Arial"/>
              </a:rPr>
              <a:t>Keisha </a:t>
            </a:r>
            <a:r>
              <a:rPr lang="en-US" sz="1800" dirty="0" err="1">
                <a:latin typeface="Arial"/>
                <a:ea typeface="Arial"/>
                <a:cs typeface="Arial"/>
                <a:sym typeface="Arial"/>
              </a:rPr>
              <a:t>Dawalt</a:t>
            </a:r>
            <a:r>
              <a:rPr lang="en-US" sz="1800" dirty="0">
                <a:latin typeface="Arial"/>
                <a:ea typeface="Arial"/>
                <a:cs typeface="Arial"/>
                <a:sym typeface="Arial"/>
              </a:rPr>
              <a:t>, </a:t>
            </a:r>
            <a:endParaRPr sz="1800" dirty="0">
              <a:latin typeface="Arial"/>
              <a:ea typeface="Arial"/>
              <a:cs typeface="Arial"/>
              <a:sym typeface="Arial"/>
            </a:endParaRPr>
          </a:p>
          <a:p>
            <a:pPr marL="0" indent="0">
              <a:lnSpc>
                <a:spcPct val="115000"/>
              </a:lnSpc>
              <a:spcBef>
                <a:spcPts val="0"/>
              </a:spcBef>
              <a:spcAft>
                <a:spcPts val="0"/>
              </a:spcAft>
              <a:buNone/>
            </a:pPr>
            <a:r>
              <a:rPr lang="en-US" sz="1800" dirty="0">
                <a:latin typeface="Arial"/>
                <a:ea typeface="Arial"/>
                <a:cs typeface="Arial"/>
                <a:sym typeface="Arial"/>
              </a:rPr>
              <a:t>Megan Lyons-Lehman, </a:t>
            </a:r>
            <a:endParaRPr sz="1800" dirty="0">
              <a:latin typeface="Arial"/>
              <a:ea typeface="Arial"/>
              <a:cs typeface="Arial"/>
              <a:sym typeface="Arial"/>
            </a:endParaRPr>
          </a:p>
          <a:p>
            <a:pPr marL="0" indent="0">
              <a:lnSpc>
                <a:spcPct val="115000"/>
              </a:lnSpc>
              <a:spcBef>
                <a:spcPts val="0"/>
              </a:spcBef>
              <a:spcAft>
                <a:spcPts val="0"/>
              </a:spcAft>
              <a:buNone/>
            </a:pPr>
            <a:r>
              <a:rPr lang="en-US" sz="1800" dirty="0">
                <a:latin typeface="Arial"/>
                <a:ea typeface="Arial"/>
                <a:cs typeface="Arial"/>
                <a:sym typeface="Arial"/>
              </a:rPr>
              <a:t>Alisha Jones, </a:t>
            </a:r>
            <a:endParaRPr sz="1800" dirty="0">
              <a:latin typeface="Arial"/>
              <a:ea typeface="Arial"/>
              <a:cs typeface="Arial"/>
              <a:sym typeface="Arial"/>
            </a:endParaRPr>
          </a:p>
          <a:p>
            <a:pPr marL="0" indent="0">
              <a:lnSpc>
                <a:spcPct val="115000"/>
              </a:lnSpc>
              <a:spcBef>
                <a:spcPts val="0"/>
              </a:spcBef>
              <a:spcAft>
                <a:spcPts val="0"/>
              </a:spcAft>
              <a:buNone/>
            </a:pPr>
            <a:r>
              <a:rPr lang="en-US" sz="1800" dirty="0">
                <a:latin typeface="Arial"/>
                <a:ea typeface="Arial"/>
                <a:cs typeface="Arial"/>
                <a:sym typeface="Arial"/>
              </a:rPr>
              <a:t>Amy Cross,</a:t>
            </a:r>
            <a:endParaRPr sz="1800" dirty="0">
              <a:latin typeface="Arial"/>
              <a:ea typeface="Arial"/>
              <a:cs typeface="Arial"/>
              <a:sym typeface="Arial"/>
            </a:endParaRPr>
          </a:p>
          <a:p>
            <a:pPr marL="0" indent="0">
              <a:lnSpc>
                <a:spcPct val="115000"/>
              </a:lnSpc>
              <a:spcBef>
                <a:spcPts val="0"/>
              </a:spcBef>
              <a:spcAft>
                <a:spcPts val="0"/>
              </a:spcAft>
              <a:buNone/>
            </a:pPr>
            <a:r>
              <a:rPr lang="en-US" sz="1800" dirty="0">
                <a:latin typeface="Arial"/>
                <a:ea typeface="Arial"/>
                <a:cs typeface="Arial"/>
                <a:sym typeface="Arial"/>
              </a:rPr>
              <a:t>John Beard,</a:t>
            </a:r>
            <a:endParaRPr sz="1800" dirty="0">
              <a:latin typeface="Arial"/>
              <a:ea typeface="Arial"/>
              <a:cs typeface="Arial"/>
              <a:sym typeface="Arial"/>
            </a:endParaRPr>
          </a:p>
          <a:p>
            <a:pPr marL="0" indent="0">
              <a:lnSpc>
                <a:spcPct val="115000"/>
              </a:lnSpc>
              <a:spcBef>
                <a:spcPts val="0"/>
              </a:spcBef>
              <a:spcAft>
                <a:spcPts val="0"/>
              </a:spcAft>
              <a:buClr>
                <a:schemeClr val="dk1"/>
              </a:buClr>
              <a:buSzPts val="1100"/>
              <a:buNone/>
            </a:pPr>
            <a:endParaRPr sz="1800" dirty="0">
              <a:latin typeface="Arial"/>
              <a:ea typeface="Arial"/>
              <a:cs typeface="Arial"/>
              <a:sym typeface="Arial"/>
            </a:endParaRPr>
          </a:p>
          <a:p>
            <a:pPr marL="0" indent="0">
              <a:lnSpc>
                <a:spcPct val="115000"/>
              </a:lnSpc>
              <a:spcBef>
                <a:spcPts val="0"/>
              </a:spcBef>
              <a:spcAft>
                <a:spcPts val="0"/>
              </a:spcAft>
              <a:buClr>
                <a:schemeClr val="dk1"/>
              </a:buClr>
              <a:buSzPts val="1100"/>
              <a:buNone/>
            </a:pPr>
            <a:r>
              <a:rPr lang="en-US" sz="1800" dirty="0">
                <a:latin typeface="Arial"/>
                <a:ea typeface="Arial"/>
                <a:cs typeface="Arial"/>
                <a:sym typeface="Arial"/>
              </a:rPr>
              <a:t>District Representative: Jordi </a:t>
            </a:r>
            <a:r>
              <a:rPr lang="en-US" sz="1800" dirty="0" smtClean="0">
                <a:latin typeface="Arial"/>
                <a:ea typeface="Arial"/>
                <a:cs typeface="Arial"/>
                <a:sym typeface="Arial"/>
              </a:rPr>
              <a:t>Roman</a:t>
            </a:r>
          </a:p>
          <a:p>
            <a:pPr marL="0" indent="0">
              <a:lnSpc>
                <a:spcPct val="115000"/>
              </a:lnSpc>
              <a:spcBef>
                <a:spcPts val="0"/>
              </a:spcBef>
              <a:spcAft>
                <a:spcPts val="0"/>
              </a:spcAft>
              <a:buClr>
                <a:schemeClr val="dk1"/>
              </a:buClr>
              <a:buSzPts val="1100"/>
              <a:buNone/>
            </a:pPr>
            <a:r>
              <a:rPr lang="en-US" sz="1050" dirty="0" smtClean="0">
                <a:latin typeface="Arial"/>
                <a:ea typeface="Arial"/>
                <a:cs typeface="Arial"/>
                <a:sym typeface="Arial"/>
              </a:rPr>
              <a:t>(</a:t>
            </a:r>
            <a:r>
              <a:rPr lang="en-US" sz="1050" dirty="0" err="1" smtClean="0">
                <a:latin typeface="Arial"/>
                <a:ea typeface="Arial"/>
                <a:cs typeface="Arial"/>
                <a:sym typeface="Arial"/>
              </a:rPr>
              <a:t>representante</a:t>
            </a:r>
            <a:r>
              <a:rPr lang="en-US" sz="1050" dirty="0" smtClean="0">
                <a:latin typeface="Arial"/>
                <a:ea typeface="Arial"/>
                <a:cs typeface="Arial"/>
                <a:sym typeface="Arial"/>
              </a:rPr>
              <a:t> del </a:t>
            </a:r>
            <a:r>
              <a:rPr lang="en-US" sz="1050" dirty="0" err="1" smtClean="0">
                <a:latin typeface="Arial"/>
                <a:ea typeface="Arial"/>
                <a:cs typeface="Arial"/>
                <a:sym typeface="Arial"/>
              </a:rPr>
              <a:t>distrito</a:t>
            </a:r>
            <a:r>
              <a:rPr lang="en-US" sz="1050" dirty="0" smtClean="0">
                <a:latin typeface="Arial"/>
                <a:ea typeface="Arial"/>
                <a:cs typeface="Arial"/>
                <a:sym typeface="Arial"/>
              </a:rPr>
              <a:t>:</a:t>
            </a:r>
            <a:endParaRPr sz="1050" dirty="0">
              <a:latin typeface="Arial"/>
              <a:ea typeface="Arial"/>
              <a:cs typeface="Arial"/>
              <a:sym typeface="Arial"/>
            </a:endParaRPr>
          </a:p>
          <a:p>
            <a:pPr marL="0" indent="0">
              <a:lnSpc>
                <a:spcPct val="115000"/>
              </a:lnSpc>
              <a:spcBef>
                <a:spcPts val="0"/>
              </a:spcBef>
              <a:spcAft>
                <a:spcPts val="0"/>
              </a:spcAft>
              <a:buClr>
                <a:schemeClr val="dk1"/>
              </a:buClr>
              <a:buSzPts val="1100"/>
              <a:buNone/>
            </a:pPr>
            <a:r>
              <a:rPr lang="en-US" sz="1800" dirty="0">
                <a:latin typeface="Arial"/>
                <a:ea typeface="Arial"/>
                <a:cs typeface="Arial"/>
                <a:sym typeface="Arial"/>
              </a:rPr>
              <a:t>Parent Representative: Chris </a:t>
            </a:r>
            <a:r>
              <a:rPr lang="en-US" sz="1800" dirty="0" smtClean="0">
                <a:latin typeface="Arial"/>
                <a:ea typeface="Arial"/>
                <a:cs typeface="Arial"/>
                <a:sym typeface="Arial"/>
              </a:rPr>
              <a:t>Lundy</a:t>
            </a:r>
          </a:p>
          <a:p>
            <a:pPr marL="0" indent="0">
              <a:lnSpc>
                <a:spcPct val="115000"/>
              </a:lnSpc>
              <a:spcBef>
                <a:spcPts val="0"/>
              </a:spcBef>
              <a:spcAft>
                <a:spcPts val="0"/>
              </a:spcAft>
              <a:buClr>
                <a:schemeClr val="dk1"/>
              </a:buClr>
              <a:buSzPts val="1100"/>
              <a:buNone/>
            </a:pPr>
            <a:r>
              <a:rPr lang="en-US" sz="1050" dirty="0" smtClean="0">
                <a:latin typeface="Arial"/>
                <a:cs typeface="Arial"/>
                <a:sym typeface="Arial"/>
              </a:rPr>
              <a:t>(</a:t>
            </a:r>
            <a:r>
              <a:rPr lang="en-US" sz="1050" dirty="0" err="1" smtClean="0">
                <a:latin typeface="Arial"/>
                <a:cs typeface="Arial"/>
                <a:sym typeface="Arial"/>
              </a:rPr>
              <a:t>Representante</a:t>
            </a:r>
            <a:r>
              <a:rPr lang="en-US" sz="1050" dirty="0" smtClean="0">
                <a:latin typeface="Arial"/>
                <a:cs typeface="Arial"/>
                <a:sym typeface="Arial"/>
              </a:rPr>
              <a:t> de Padres)</a:t>
            </a:r>
            <a:endParaRPr sz="1050" dirty="0"/>
          </a:p>
        </p:txBody>
      </p:sp>
    </p:spTree>
    <p:extLst>
      <p:ext uri="{BB962C8B-B14F-4D97-AF65-F5344CB8AC3E}">
        <p14:creationId xmlns:p14="http://schemas.microsoft.com/office/powerpoint/2010/main" val="30564785"/>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1598</TotalTime>
  <Words>1183</Words>
  <Application>Microsoft Office PowerPoint</Application>
  <PresentationFormat>On-screen Show (4:3)</PresentationFormat>
  <Paragraphs>179</Paragraphs>
  <Slides>18</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MS PGothic</vt:lpstr>
      <vt:lpstr>MS PGothic</vt:lpstr>
      <vt:lpstr>Arial</vt:lpstr>
      <vt:lpstr>Calibri</vt:lpstr>
      <vt:lpstr>Geneva</vt:lpstr>
      <vt:lpstr>Questrial</vt:lpstr>
      <vt:lpstr>Tahoma</vt:lpstr>
      <vt:lpstr>Wingdings</vt:lpstr>
      <vt:lpstr>Blends</vt:lpstr>
      <vt:lpstr>Welcome to (Bienvenidos a) Balfour Annual Public Meeting(Reunión Anual Pública)  &amp; Open House (Apertura Escolar) </vt:lpstr>
      <vt:lpstr>What is Title I? ¿Qué es el Título I? </vt:lpstr>
      <vt:lpstr>Balfour is a Title I School  Balfour es una Escuela Título I.</vt:lpstr>
      <vt:lpstr>Title I Funds Support Our Students Los Fondos de Título I Apoyan a Nuestros Alumnos</vt:lpstr>
      <vt:lpstr>Highly Qualified Teaching Staff Maestros Altamente Calificados</vt:lpstr>
      <vt:lpstr>Parents Right-to-Know Padres con derecho a información </vt:lpstr>
      <vt:lpstr>Parents as Partners Padres de Familia como Socios</vt:lpstr>
      <vt:lpstr>School Leadership Team</vt:lpstr>
      <vt:lpstr> The members of our SLT team are:         Los miembros de nuestro equipo de SLT son:  </vt:lpstr>
      <vt:lpstr>Continuous Improvement Plan Plan de Mejora Continua</vt:lpstr>
      <vt:lpstr>PowerPoint Presentation</vt:lpstr>
      <vt:lpstr>Balfour’s Current Standing Actualmente Balfour…</vt:lpstr>
      <vt:lpstr>PowerPoint Presentation</vt:lpstr>
      <vt:lpstr>PowerPoint Presentation</vt:lpstr>
      <vt:lpstr>PowerPoint Presentation</vt:lpstr>
      <vt:lpstr>Events of Tonight Eventos de la Noche</vt:lpstr>
      <vt:lpstr>Contact Information Informacion de Contacto</vt:lpstr>
      <vt:lpstr>PowerPoint Presentation</vt:lpstr>
    </vt:vector>
  </TitlesOfParts>
  <Company>Randolph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RCS Elementary School’s  Annual Public Meeting,  Open House</dc:title>
  <dc:subject>Title I 2010</dc:subject>
  <dc:creator>RTaylor</dc:creator>
  <cp:lastModifiedBy>acs</cp:lastModifiedBy>
  <cp:revision>132</cp:revision>
  <cp:lastPrinted>2012-06-04T20:14:59Z</cp:lastPrinted>
  <dcterms:created xsi:type="dcterms:W3CDTF">2009-09-14T02:27:38Z</dcterms:created>
  <dcterms:modified xsi:type="dcterms:W3CDTF">2018-09-25T18:02:59Z</dcterms:modified>
</cp:coreProperties>
</file>